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2" r:id="rId3"/>
    <p:sldId id="284" r:id="rId4"/>
    <p:sldId id="263" r:id="rId5"/>
    <p:sldId id="288" r:id="rId6"/>
    <p:sldId id="289" r:id="rId7"/>
    <p:sldId id="286" r:id="rId8"/>
    <p:sldId id="269" r:id="rId9"/>
    <p:sldId id="290" r:id="rId10"/>
    <p:sldId id="270" r:id="rId11"/>
    <p:sldId id="279" r:id="rId12"/>
    <p:sldId id="271" r:id="rId13"/>
    <p:sldId id="272" r:id="rId14"/>
    <p:sldId id="273" r:id="rId15"/>
    <p:sldId id="280" r:id="rId16"/>
    <p:sldId id="264" r:id="rId17"/>
    <p:sldId id="265" r:id="rId18"/>
    <p:sldId id="26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8T22:03:40.051"/>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0:12.2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0 155,'244'-12,"11"0,-100 15,129-2,-211-4,135-24,-21-21,87 4,-235 36,-25 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0:16.4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0,'1647'0,"-1223"24,28 0,638-25,-1071 2,-1 1,29 6,8 2,-35-8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0:19.1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0,'2807'0,"-2790"0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0:25.6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0,'4544'0,"-4521"0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0:28.7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86,'201'-2,"221"5,-259 7,145 4,392-15,-678-1,0 0,33-8,10-1,-1 2,-25 3,45-2,-31 5,102-21,-40 4,-81 11,-29 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0:38.7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1 407,'11'-5,"0"1,0 0,1 0,0 2,-1-1,25-1,76 4,-58 1,234-2,290 4,-253 28,-110-7,-196-22,672 35,-253-11,-192-8,261-14,-254-7,-130 4,15 1,161-19,-237 9,83-22,19-7,234-23,-347 53,72-2,176 8,-125 4,3011-3,-2915-23,-5-1,1377 25,-1607-3,0-2,54-12,-46 7,50-3,-39 9,590-53,-441 21,-66 19,1 6,154 9,-15 0,-221-3,87-19,-43 6,83-9,-38 4,19-1,-91 19,163-18,-204 15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0:41.0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39,'1730'0,"-1528"-13,15 1,854 13,-1063-1,1-1,-1 0,0 0,0-1,9-2,-2-1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0:43.8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1 117,'135'-11,"-9"-1,458 11,-279 3,-279-4,-1-1,1-1,40-11,-38 7,0 2,44-4,98 11,26-2,-105-10,-52 5,51-1,-46 6,80-15,-92 12,-23 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0:47.4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71,'287'-23,"-157"8,349 6,-142 8,-177-10,68-1,206 13,-413-1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0:51.3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0 365,'39'-2,"0"-2,0-2,50-15,55-7,140 13,-190 14,159-22,-200 16,1 2,56 3,24-2,143-35,-104 10,74-21,170-28,-361 63,-40 10,-1 0,1 1,0 1,18-1,49 3,-50 2,-1-1,57-9,-64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29:37.3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90,'5470'0,"-5307"-12,-2 0,98-7,-132 6,108-15,-199 23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0:57.6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0 496,'2948'0,"-2738"12,14 0,701-13,-676 14,-6-1,1557-13,-1760-1,0-2,61-15,27-2,-57 13,95-23,-139 25,55-2,6-1,0 1,-37 5,-50 3,0 1,-1-1,1 0,-1 0,1 0,-1 0,1 0,-1 0,1 0,-1 0,1 0,0 0,-1 0,1 0,-1 0,1-1,-1 1,1 0,-1 0,1-1,-1 1,1 0,-1 0,0-1,1 1,-1-1,1 1,-1 0,0-1,1 1,-1-1,0 1,1-1,-1 1,0-1,0 1,0-1,1 1,-1-2,-1 1,-1-1,1 1,0-1,-1 1,1 0,-1-1,1 1,-1 0,0 0,1 0,-1 0,-4-1,-14-7,2 1,0 0,-23-15,38 21,-1-1,0 1,1-1,0 0,-1 0,1 0,1 0,-1-1,0 1,1-1,-1 0,1 1,0-1,1 0,-1 0,-2-8,4 10,0 0,0 1,1-1,-1 0,0 0,0 0,1 1,-1-1,1 0,0 0,0 1,-1-1,1 1,0-1,0 1,0-1,1 1,-1-1,0 1,0 0,1 0,-1 0,1 0,-1 0,1 0,0 0,-1 0,1 0,0 1,-1-1,1 1,0-1,0 1,3 0,9-3,-1 1,1 1,19 0,-31 1,227 5,141-5,-276-11,-53 5,57-1,129 6,224 4,-128 33,-106-7,53 14,-209-35,0-3,120-6,-79-2,1635 2,-1420-21,-289 17,-1-1,40-14,26-7,271-61,-317 78,70-6,-25 4,14-7,88-11,-128 26,68 7,58-4,-177-1,0-1,0-1,0 0,21-11,9-1,9-5,-35 11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1:02.3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1,'4211'0,"-4059"12,-12 0,-95-10,77 13,-83-10,-20-4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1:04.3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0,'1527'0,"-1498"0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1:07.4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26,'70'22,"-19"-20,1-1,101-13,-6 0,-143 11,209-13,-105 4,193 8,-148 5,1063-3,-1063 12,2 0,877-13,-1003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1:13.8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73,'18'-1,"0"-1,32-8,2 0,46-11,-69 14,1 0,43-3,463 6,-282 7,-61-4,403 11,-52 4,-398-26,45 0,55 11,173 3,-150 22,-181-17,216 9,-135-18,296 4,-334 5,362 9,-276-14,376-14,-446-6,-84 9,99-3,-118 9,-28-2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1:17.9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2,'159'-2,"171"5,-213 7,58 3,1605-14,-1765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29:41.5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1,'3'0,"54"0,0 2,61 10,-61-5,108-1,-101-5,74 8,-51-1,143-5,-128-4,-80 0,-1-2,30-5,35-5,-65 13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29:51.7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0 110,'1753'0,"-1705"-2,46-9,-47 5,50 0,944 7,-978-4,75-13,-109 12,167-25,-71 21,84-12,-179 15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29:55.6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1 195,'2315'0,"-2163"12,-6 0,742-13,-861 0,46-9,19-1,99-1,48-1,-9-10,-27 2,281 15,75-4,-485 7,-29 3,0-3,-1-1,59-14,-37 6,1 3,0 3,112 4,-110 2,535 1,-584-2,0 0,29-8,32-2,23 12,34-1,-120-1,-1-1,0-1,1 0,-1-1,25-10,-28 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29:59.5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1 163,'2565'0,"-2407"-5,174-28,-112 20,-67 7,370-53,-268 58,-35 1,-129-11,-58 5,43 0,223-5,93-1,-364 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0:01.8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33,'1105'0,"-1082"-1,1-2,25-5,42-3,-42 12,-34 0,0-1,1 0,-1-1,26-4,-26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0:07.1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1 185,'1038'0,"-989"-3,-1-2,94-22,-87 15,100-10,-113 18,74-17,-32 4,-29 10,0 3,70 4,-65 1,103-11,-82 2,140 4,-138 6,127-15,-104 4,187 6,-153 6,-93-4,1-2,65-11,-96 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8T22:30:10.1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1 212,'1820'0,"-1797"-2,0-1,1 0,33-11,42-5,-5 11,84-10,36-6,61-12,-209 25,1 4,69 0,-53 3,104-8,240-8,-161 9,7-1,259 12,-501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EEC8-93CF-41D3-8A3F-4BF5FB090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E4D0697A-3DC4-4BB0-929F-033A44B7B1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00E85CA8-9B3E-4A35-87F5-FF67A0B8F41F}"/>
              </a:ext>
            </a:extLst>
          </p:cNvPr>
          <p:cNvSpPr>
            <a:spLocks noGrp="1"/>
          </p:cNvSpPr>
          <p:nvPr>
            <p:ph type="dt" sz="half" idx="10"/>
          </p:nvPr>
        </p:nvSpPr>
        <p:spPr/>
        <p:txBody>
          <a:bodyPr/>
          <a:lstStyle/>
          <a:p>
            <a:fld id="{927487B8-4D46-41B5-A93B-49CFDF106771}" type="datetimeFigureOut">
              <a:rPr lang="en-NZ" smtClean="0"/>
              <a:t>19/06/2023</a:t>
            </a:fld>
            <a:endParaRPr lang="en-NZ"/>
          </a:p>
        </p:txBody>
      </p:sp>
      <p:sp>
        <p:nvSpPr>
          <p:cNvPr id="5" name="Footer Placeholder 4">
            <a:extLst>
              <a:ext uri="{FF2B5EF4-FFF2-40B4-BE49-F238E27FC236}">
                <a16:creationId xmlns:a16="http://schemas.microsoft.com/office/drawing/2014/main" id="{7298D880-CC5A-4CD2-85BF-1E357BEE51A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5F231B6-734C-4089-9FDF-5B371FDB8B57}"/>
              </a:ext>
            </a:extLst>
          </p:cNvPr>
          <p:cNvSpPr>
            <a:spLocks noGrp="1"/>
          </p:cNvSpPr>
          <p:nvPr>
            <p:ph type="sldNum" sz="quarter" idx="12"/>
          </p:nvPr>
        </p:nvSpPr>
        <p:spPr/>
        <p:txBody>
          <a:bodyPr/>
          <a:lstStyle/>
          <a:p>
            <a:fld id="{6273A15B-FBFA-4D53-844B-B3BBCD8F6793}" type="slidenum">
              <a:rPr lang="en-NZ" smtClean="0"/>
              <a:t>‹#›</a:t>
            </a:fld>
            <a:endParaRPr lang="en-NZ"/>
          </a:p>
        </p:txBody>
      </p:sp>
    </p:spTree>
    <p:extLst>
      <p:ext uri="{BB962C8B-B14F-4D97-AF65-F5344CB8AC3E}">
        <p14:creationId xmlns:p14="http://schemas.microsoft.com/office/powerpoint/2010/main" val="75541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2E77B-277D-4D66-B8E9-1F86F1BEB661}"/>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8D352B4-732A-4134-9BFF-C248CDD0EB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F1B238B-85A2-490F-9A60-75D34E041E94}"/>
              </a:ext>
            </a:extLst>
          </p:cNvPr>
          <p:cNvSpPr>
            <a:spLocks noGrp="1"/>
          </p:cNvSpPr>
          <p:nvPr>
            <p:ph type="dt" sz="half" idx="10"/>
          </p:nvPr>
        </p:nvSpPr>
        <p:spPr/>
        <p:txBody>
          <a:bodyPr/>
          <a:lstStyle/>
          <a:p>
            <a:fld id="{927487B8-4D46-41B5-A93B-49CFDF106771}" type="datetimeFigureOut">
              <a:rPr lang="en-NZ" smtClean="0"/>
              <a:t>19/06/2023</a:t>
            </a:fld>
            <a:endParaRPr lang="en-NZ"/>
          </a:p>
        </p:txBody>
      </p:sp>
      <p:sp>
        <p:nvSpPr>
          <p:cNvPr id="5" name="Footer Placeholder 4">
            <a:extLst>
              <a:ext uri="{FF2B5EF4-FFF2-40B4-BE49-F238E27FC236}">
                <a16:creationId xmlns:a16="http://schemas.microsoft.com/office/drawing/2014/main" id="{B67C778D-06A4-48FD-96B0-8E8C882A521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97400DE-F08E-4221-B5AC-17630DF4B4EF}"/>
              </a:ext>
            </a:extLst>
          </p:cNvPr>
          <p:cNvSpPr>
            <a:spLocks noGrp="1"/>
          </p:cNvSpPr>
          <p:nvPr>
            <p:ph type="sldNum" sz="quarter" idx="12"/>
          </p:nvPr>
        </p:nvSpPr>
        <p:spPr/>
        <p:txBody>
          <a:bodyPr/>
          <a:lstStyle/>
          <a:p>
            <a:fld id="{6273A15B-FBFA-4D53-844B-B3BBCD8F6793}" type="slidenum">
              <a:rPr lang="en-NZ" smtClean="0"/>
              <a:t>‹#›</a:t>
            </a:fld>
            <a:endParaRPr lang="en-NZ"/>
          </a:p>
        </p:txBody>
      </p:sp>
    </p:spTree>
    <p:extLst>
      <p:ext uri="{BB962C8B-B14F-4D97-AF65-F5344CB8AC3E}">
        <p14:creationId xmlns:p14="http://schemas.microsoft.com/office/powerpoint/2010/main" val="193912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AC6DAE-A3D7-4068-AD30-A79528EE23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7E2ED02-A202-4646-9D37-C979F29F9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2061B19-9226-4901-89FF-3B8991C37551}"/>
              </a:ext>
            </a:extLst>
          </p:cNvPr>
          <p:cNvSpPr>
            <a:spLocks noGrp="1"/>
          </p:cNvSpPr>
          <p:nvPr>
            <p:ph type="dt" sz="half" idx="10"/>
          </p:nvPr>
        </p:nvSpPr>
        <p:spPr/>
        <p:txBody>
          <a:bodyPr/>
          <a:lstStyle/>
          <a:p>
            <a:fld id="{927487B8-4D46-41B5-A93B-49CFDF106771}" type="datetimeFigureOut">
              <a:rPr lang="en-NZ" smtClean="0"/>
              <a:t>19/06/2023</a:t>
            </a:fld>
            <a:endParaRPr lang="en-NZ"/>
          </a:p>
        </p:txBody>
      </p:sp>
      <p:sp>
        <p:nvSpPr>
          <p:cNvPr id="5" name="Footer Placeholder 4">
            <a:extLst>
              <a:ext uri="{FF2B5EF4-FFF2-40B4-BE49-F238E27FC236}">
                <a16:creationId xmlns:a16="http://schemas.microsoft.com/office/drawing/2014/main" id="{AC1DBF15-412F-4F17-AA24-7FA12A85FE7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7C7FECF-4141-4CB3-A518-7AC3F1E325EB}"/>
              </a:ext>
            </a:extLst>
          </p:cNvPr>
          <p:cNvSpPr>
            <a:spLocks noGrp="1"/>
          </p:cNvSpPr>
          <p:nvPr>
            <p:ph type="sldNum" sz="quarter" idx="12"/>
          </p:nvPr>
        </p:nvSpPr>
        <p:spPr/>
        <p:txBody>
          <a:bodyPr/>
          <a:lstStyle/>
          <a:p>
            <a:fld id="{6273A15B-FBFA-4D53-844B-B3BBCD8F6793}" type="slidenum">
              <a:rPr lang="en-NZ" smtClean="0"/>
              <a:t>‹#›</a:t>
            </a:fld>
            <a:endParaRPr lang="en-NZ"/>
          </a:p>
        </p:txBody>
      </p:sp>
    </p:spTree>
    <p:extLst>
      <p:ext uri="{BB962C8B-B14F-4D97-AF65-F5344CB8AC3E}">
        <p14:creationId xmlns:p14="http://schemas.microsoft.com/office/powerpoint/2010/main" val="208135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7617-D99E-492F-8E0C-A6870F06B57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8969A9E-5BCD-4499-8838-E48F0BBE3D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D369330-7281-42BF-B5E8-339F22E9633C}"/>
              </a:ext>
            </a:extLst>
          </p:cNvPr>
          <p:cNvSpPr>
            <a:spLocks noGrp="1"/>
          </p:cNvSpPr>
          <p:nvPr>
            <p:ph type="dt" sz="half" idx="10"/>
          </p:nvPr>
        </p:nvSpPr>
        <p:spPr/>
        <p:txBody>
          <a:bodyPr/>
          <a:lstStyle/>
          <a:p>
            <a:fld id="{927487B8-4D46-41B5-A93B-49CFDF106771}" type="datetimeFigureOut">
              <a:rPr lang="en-NZ" smtClean="0"/>
              <a:t>19/06/2023</a:t>
            </a:fld>
            <a:endParaRPr lang="en-NZ"/>
          </a:p>
        </p:txBody>
      </p:sp>
      <p:sp>
        <p:nvSpPr>
          <p:cNvPr id="5" name="Footer Placeholder 4">
            <a:extLst>
              <a:ext uri="{FF2B5EF4-FFF2-40B4-BE49-F238E27FC236}">
                <a16:creationId xmlns:a16="http://schemas.microsoft.com/office/drawing/2014/main" id="{D2EFFA37-1FDE-43DC-BD21-E1AEE732E63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7513E7D-9403-40CC-94E7-39444ADFA857}"/>
              </a:ext>
            </a:extLst>
          </p:cNvPr>
          <p:cNvSpPr>
            <a:spLocks noGrp="1"/>
          </p:cNvSpPr>
          <p:nvPr>
            <p:ph type="sldNum" sz="quarter" idx="12"/>
          </p:nvPr>
        </p:nvSpPr>
        <p:spPr/>
        <p:txBody>
          <a:bodyPr/>
          <a:lstStyle/>
          <a:p>
            <a:fld id="{6273A15B-FBFA-4D53-844B-B3BBCD8F6793}" type="slidenum">
              <a:rPr lang="en-NZ" smtClean="0"/>
              <a:t>‹#›</a:t>
            </a:fld>
            <a:endParaRPr lang="en-NZ"/>
          </a:p>
        </p:txBody>
      </p:sp>
    </p:spTree>
    <p:extLst>
      <p:ext uri="{BB962C8B-B14F-4D97-AF65-F5344CB8AC3E}">
        <p14:creationId xmlns:p14="http://schemas.microsoft.com/office/powerpoint/2010/main" val="359878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E64E-52AC-4CC5-9E3B-BEA1335F69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19FB42E-07EA-49DA-BC37-BC703005F8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110E57-CD07-4D24-8605-8BBB2044933C}"/>
              </a:ext>
            </a:extLst>
          </p:cNvPr>
          <p:cNvSpPr>
            <a:spLocks noGrp="1"/>
          </p:cNvSpPr>
          <p:nvPr>
            <p:ph type="dt" sz="half" idx="10"/>
          </p:nvPr>
        </p:nvSpPr>
        <p:spPr/>
        <p:txBody>
          <a:bodyPr/>
          <a:lstStyle/>
          <a:p>
            <a:fld id="{927487B8-4D46-41B5-A93B-49CFDF106771}" type="datetimeFigureOut">
              <a:rPr lang="en-NZ" smtClean="0"/>
              <a:t>19/06/2023</a:t>
            </a:fld>
            <a:endParaRPr lang="en-NZ"/>
          </a:p>
        </p:txBody>
      </p:sp>
      <p:sp>
        <p:nvSpPr>
          <p:cNvPr id="5" name="Footer Placeholder 4">
            <a:extLst>
              <a:ext uri="{FF2B5EF4-FFF2-40B4-BE49-F238E27FC236}">
                <a16:creationId xmlns:a16="http://schemas.microsoft.com/office/drawing/2014/main" id="{E9B6EF15-D7E4-461B-B9EC-3E579B0B19B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25EDC1A-45D8-4EF1-9413-33E65F44A4CE}"/>
              </a:ext>
            </a:extLst>
          </p:cNvPr>
          <p:cNvSpPr>
            <a:spLocks noGrp="1"/>
          </p:cNvSpPr>
          <p:nvPr>
            <p:ph type="sldNum" sz="quarter" idx="12"/>
          </p:nvPr>
        </p:nvSpPr>
        <p:spPr/>
        <p:txBody>
          <a:bodyPr/>
          <a:lstStyle/>
          <a:p>
            <a:fld id="{6273A15B-FBFA-4D53-844B-B3BBCD8F6793}" type="slidenum">
              <a:rPr lang="en-NZ" smtClean="0"/>
              <a:t>‹#›</a:t>
            </a:fld>
            <a:endParaRPr lang="en-NZ"/>
          </a:p>
        </p:txBody>
      </p:sp>
    </p:spTree>
    <p:extLst>
      <p:ext uri="{BB962C8B-B14F-4D97-AF65-F5344CB8AC3E}">
        <p14:creationId xmlns:p14="http://schemas.microsoft.com/office/powerpoint/2010/main" val="243319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F291-0E4B-43B2-981F-91A8FB32CF2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9B9B16CA-E22E-4AF9-B645-D176D8F6AC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CE8C49D-6AA0-4A36-AF3F-2C0F21CEC8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5884ACA-612A-495B-8520-B70A91A1DD44}"/>
              </a:ext>
            </a:extLst>
          </p:cNvPr>
          <p:cNvSpPr>
            <a:spLocks noGrp="1"/>
          </p:cNvSpPr>
          <p:nvPr>
            <p:ph type="dt" sz="half" idx="10"/>
          </p:nvPr>
        </p:nvSpPr>
        <p:spPr/>
        <p:txBody>
          <a:bodyPr/>
          <a:lstStyle/>
          <a:p>
            <a:fld id="{927487B8-4D46-41B5-A93B-49CFDF106771}" type="datetimeFigureOut">
              <a:rPr lang="en-NZ" smtClean="0"/>
              <a:t>19/06/2023</a:t>
            </a:fld>
            <a:endParaRPr lang="en-NZ"/>
          </a:p>
        </p:txBody>
      </p:sp>
      <p:sp>
        <p:nvSpPr>
          <p:cNvPr id="6" name="Footer Placeholder 5">
            <a:extLst>
              <a:ext uri="{FF2B5EF4-FFF2-40B4-BE49-F238E27FC236}">
                <a16:creationId xmlns:a16="http://schemas.microsoft.com/office/drawing/2014/main" id="{54B13851-3F6D-4AA0-B53B-2E41D73CC64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625F604-D531-46AC-9ACA-5CF7FBC7EE8A}"/>
              </a:ext>
            </a:extLst>
          </p:cNvPr>
          <p:cNvSpPr>
            <a:spLocks noGrp="1"/>
          </p:cNvSpPr>
          <p:nvPr>
            <p:ph type="sldNum" sz="quarter" idx="12"/>
          </p:nvPr>
        </p:nvSpPr>
        <p:spPr/>
        <p:txBody>
          <a:bodyPr/>
          <a:lstStyle/>
          <a:p>
            <a:fld id="{6273A15B-FBFA-4D53-844B-B3BBCD8F6793}" type="slidenum">
              <a:rPr lang="en-NZ" smtClean="0"/>
              <a:t>‹#›</a:t>
            </a:fld>
            <a:endParaRPr lang="en-NZ"/>
          </a:p>
        </p:txBody>
      </p:sp>
    </p:spTree>
    <p:extLst>
      <p:ext uri="{BB962C8B-B14F-4D97-AF65-F5344CB8AC3E}">
        <p14:creationId xmlns:p14="http://schemas.microsoft.com/office/powerpoint/2010/main" val="10847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3E8D-F416-4D15-B433-8B289DF36591}"/>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26BF495-785A-48BE-BF69-0ADE35E874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070DB4-AF2D-4934-A05B-74106B0D59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43F28FD-61D4-4842-9514-E8E7E9B10D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EF0EE9-A587-4194-96AF-DC283516AF5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6F56C0AF-062D-41B2-B60F-79A502743873}"/>
              </a:ext>
            </a:extLst>
          </p:cNvPr>
          <p:cNvSpPr>
            <a:spLocks noGrp="1"/>
          </p:cNvSpPr>
          <p:nvPr>
            <p:ph type="dt" sz="half" idx="10"/>
          </p:nvPr>
        </p:nvSpPr>
        <p:spPr/>
        <p:txBody>
          <a:bodyPr/>
          <a:lstStyle/>
          <a:p>
            <a:fld id="{927487B8-4D46-41B5-A93B-49CFDF106771}" type="datetimeFigureOut">
              <a:rPr lang="en-NZ" smtClean="0"/>
              <a:t>19/06/2023</a:t>
            </a:fld>
            <a:endParaRPr lang="en-NZ"/>
          </a:p>
        </p:txBody>
      </p:sp>
      <p:sp>
        <p:nvSpPr>
          <p:cNvPr id="8" name="Footer Placeholder 7">
            <a:extLst>
              <a:ext uri="{FF2B5EF4-FFF2-40B4-BE49-F238E27FC236}">
                <a16:creationId xmlns:a16="http://schemas.microsoft.com/office/drawing/2014/main" id="{17AB0D61-8280-44B9-833B-B77B1199B9C8}"/>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6E5B0ABA-2AA1-4971-83F5-B00E2DC87F49}"/>
              </a:ext>
            </a:extLst>
          </p:cNvPr>
          <p:cNvSpPr>
            <a:spLocks noGrp="1"/>
          </p:cNvSpPr>
          <p:nvPr>
            <p:ph type="sldNum" sz="quarter" idx="12"/>
          </p:nvPr>
        </p:nvSpPr>
        <p:spPr/>
        <p:txBody>
          <a:bodyPr/>
          <a:lstStyle/>
          <a:p>
            <a:fld id="{6273A15B-FBFA-4D53-844B-B3BBCD8F6793}" type="slidenum">
              <a:rPr lang="en-NZ" smtClean="0"/>
              <a:t>‹#›</a:t>
            </a:fld>
            <a:endParaRPr lang="en-NZ"/>
          </a:p>
        </p:txBody>
      </p:sp>
    </p:spTree>
    <p:extLst>
      <p:ext uri="{BB962C8B-B14F-4D97-AF65-F5344CB8AC3E}">
        <p14:creationId xmlns:p14="http://schemas.microsoft.com/office/powerpoint/2010/main" val="43198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600A-94BA-415E-9A2A-784C13C07B4D}"/>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2513F655-95FB-40A9-9E28-90F6C22657F5}"/>
              </a:ext>
            </a:extLst>
          </p:cNvPr>
          <p:cNvSpPr>
            <a:spLocks noGrp="1"/>
          </p:cNvSpPr>
          <p:nvPr>
            <p:ph type="dt" sz="half" idx="10"/>
          </p:nvPr>
        </p:nvSpPr>
        <p:spPr/>
        <p:txBody>
          <a:bodyPr/>
          <a:lstStyle/>
          <a:p>
            <a:fld id="{927487B8-4D46-41B5-A93B-49CFDF106771}" type="datetimeFigureOut">
              <a:rPr lang="en-NZ" smtClean="0"/>
              <a:t>19/06/2023</a:t>
            </a:fld>
            <a:endParaRPr lang="en-NZ"/>
          </a:p>
        </p:txBody>
      </p:sp>
      <p:sp>
        <p:nvSpPr>
          <p:cNvPr id="4" name="Footer Placeholder 3">
            <a:extLst>
              <a:ext uri="{FF2B5EF4-FFF2-40B4-BE49-F238E27FC236}">
                <a16:creationId xmlns:a16="http://schemas.microsoft.com/office/drawing/2014/main" id="{31AEE09A-BDBC-4C16-981F-DC3CD6864AF6}"/>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9B7AC865-3309-46BF-BBE5-099FC5FEBBD2}"/>
              </a:ext>
            </a:extLst>
          </p:cNvPr>
          <p:cNvSpPr>
            <a:spLocks noGrp="1"/>
          </p:cNvSpPr>
          <p:nvPr>
            <p:ph type="sldNum" sz="quarter" idx="12"/>
          </p:nvPr>
        </p:nvSpPr>
        <p:spPr/>
        <p:txBody>
          <a:bodyPr/>
          <a:lstStyle/>
          <a:p>
            <a:fld id="{6273A15B-FBFA-4D53-844B-B3BBCD8F6793}" type="slidenum">
              <a:rPr lang="en-NZ" smtClean="0"/>
              <a:t>‹#›</a:t>
            </a:fld>
            <a:endParaRPr lang="en-NZ"/>
          </a:p>
        </p:txBody>
      </p:sp>
    </p:spTree>
    <p:extLst>
      <p:ext uri="{BB962C8B-B14F-4D97-AF65-F5344CB8AC3E}">
        <p14:creationId xmlns:p14="http://schemas.microsoft.com/office/powerpoint/2010/main" val="148657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291D42-B96A-4E51-8339-058FA8302329}"/>
              </a:ext>
            </a:extLst>
          </p:cNvPr>
          <p:cNvSpPr>
            <a:spLocks noGrp="1"/>
          </p:cNvSpPr>
          <p:nvPr>
            <p:ph type="dt" sz="half" idx="10"/>
          </p:nvPr>
        </p:nvSpPr>
        <p:spPr/>
        <p:txBody>
          <a:bodyPr/>
          <a:lstStyle/>
          <a:p>
            <a:fld id="{927487B8-4D46-41B5-A93B-49CFDF106771}" type="datetimeFigureOut">
              <a:rPr lang="en-NZ" smtClean="0"/>
              <a:t>19/06/2023</a:t>
            </a:fld>
            <a:endParaRPr lang="en-NZ"/>
          </a:p>
        </p:txBody>
      </p:sp>
      <p:sp>
        <p:nvSpPr>
          <p:cNvPr id="3" name="Footer Placeholder 2">
            <a:extLst>
              <a:ext uri="{FF2B5EF4-FFF2-40B4-BE49-F238E27FC236}">
                <a16:creationId xmlns:a16="http://schemas.microsoft.com/office/drawing/2014/main" id="{D522DC10-1DF2-4757-9563-F0D02C1F7AFC}"/>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C1BEFAD3-35E2-4C34-A9EE-2A4A35902109}"/>
              </a:ext>
            </a:extLst>
          </p:cNvPr>
          <p:cNvSpPr>
            <a:spLocks noGrp="1"/>
          </p:cNvSpPr>
          <p:nvPr>
            <p:ph type="sldNum" sz="quarter" idx="12"/>
          </p:nvPr>
        </p:nvSpPr>
        <p:spPr/>
        <p:txBody>
          <a:bodyPr/>
          <a:lstStyle/>
          <a:p>
            <a:fld id="{6273A15B-FBFA-4D53-844B-B3BBCD8F6793}" type="slidenum">
              <a:rPr lang="en-NZ" smtClean="0"/>
              <a:t>‹#›</a:t>
            </a:fld>
            <a:endParaRPr lang="en-NZ"/>
          </a:p>
        </p:txBody>
      </p:sp>
    </p:spTree>
    <p:extLst>
      <p:ext uri="{BB962C8B-B14F-4D97-AF65-F5344CB8AC3E}">
        <p14:creationId xmlns:p14="http://schemas.microsoft.com/office/powerpoint/2010/main" val="1059712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C166-1809-4179-8033-1D7368C911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B7CD25C3-4A73-41DE-8CCD-B9D500768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E9D0047-A54E-4765-96EF-24C39DE05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2AF802-3190-4ED3-9773-D8208339ED06}"/>
              </a:ext>
            </a:extLst>
          </p:cNvPr>
          <p:cNvSpPr>
            <a:spLocks noGrp="1"/>
          </p:cNvSpPr>
          <p:nvPr>
            <p:ph type="dt" sz="half" idx="10"/>
          </p:nvPr>
        </p:nvSpPr>
        <p:spPr/>
        <p:txBody>
          <a:bodyPr/>
          <a:lstStyle/>
          <a:p>
            <a:fld id="{927487B8-4D46-41B5-A93B-49CFDF106771}" type="datetimeFigureOut">
              <a:rPr lang="en-NZ" smtClean="0"/>
              <a:t>19/06/2023</a:t>
            </a:fld>
            <a:endParaRPr lang="en-NZ"/>
          </a:p>
        </p:txBody>
      </p:sp>
      <p:sp>
        <p:nvSpPr>
          <p:cNvPr id="6" name="Footer Placeholder 5">
            <a:extLst>
              <a:ext uri="{FF2B5EF4-FFF2-40B4-BE49-F238E27FC236}">
                <a16:creationId xmlns:a16="http://schemas.microsoft.com/office/drawing/2014/main" id="{1E27EAA6-3B53-4564-B7C2-167C75ACBF0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BE598F2-F974-4EA8-B7B8-C3FDD5FBBA0B}"/>
              </a:ext>
            </a:extLst>
          </p:cNvPr>
          <p:cNvSpPr>
            <a:spLocks noGrp="1"/>
          </p:cNvSpPr>
          <p:nvPr>
            <p:ph type="sldNum" sz="quarter" idx="12"/>
          </p:nvPr>
        </p:nvSpPr>
        <p:spPr/>
        <p:txBody>
          <a:bodyPr/>
          <a:lstStyle/>
          <a:p>
            <a:fld id="{6273A15B-FBFA-4D53-844B-B3BBCD8F6793}" type="slidenum">
              <a:rPr lang="en-NZ" smtClean="0"/>
              <a:t>‹#›</a:t>
            </a:fld>
            <a:endParaRPr lang="en-NZ"/>
          </a:p>
        </p:txBody>
      </p:sp>
    </p:spTree>
    <p:extLst>
      <p:ext uri="{BB962C8B-B14F-4D97-AF65-F5344CB8AC3E}">
        <p14:creationId xmlns:p14="http://schemas.microsoft.com/office/powerpoint/2010/main" val="306977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D8DB-E28E-42A0-9947-783CDDAB3D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885A52B3-6CD8-4BB4-84AF-6ACC64EE6F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7DEE0CA9-B924-46C5-9050-DA03C8B3D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E5BF31-FC76-492F-A16A-42C38FFC309B}"/>
              </a:ext>
            </a:extLst>
          </p:cNvPr>
          <p:cNvSpPr>
            <a:spLocks noGrp="1"/>
          </p:cNvSpPr>
          <p:nvPr>
            <p:ph type="dt" sz="half" idx="10"/>
          </p:nvPr>
        </p:nvSpPr>
        <p:spPr/>
        <p:txBody>
          <a:bodyPr/>
          <a:lstStyle/>
          <a:p>
            <a:fld id="{927487B8-4D46-41B5-A93B-49CFDF106771}" type="datetimeFigureOut">
              <a:rPr lang="en-NZ" smtClean="0"/>
              <a:t>19/06/2023</a:t>
            </a:fld>
            <a:endParaRPr lang="en-NZ"/>
          </a:p>
        </p:txBody>
      </p:sp>
      <p:sp>
        <p:nvSpPr>
          <p:cNvPr id="6" name="Footer Placeholder 5">
            <a:extLst>
              <a:ext uri="{FF2B5EF4-FFF2-40B4-BE49-F238E27FC236}">
                <a16:creationId xmlns:a16="http://schemas.microsoft.com/office/drawing/2014/main" id="{912CE023-151C-403C-8F6A-C514804A5E2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F59ACF4-D2C4-47BF-AF99-CD362D653C3D}"/>
              </a:ext>
            </a:extLst>
          </p:cNvPr>
          <p:cNvSpPr>
            <a:spLocks noGrp="1"/>
          </p:cNvSpPr>
          <p:nvPr>
            <p:ph type="sldNum" sz="quarter" idx="12"/>
          </p:nvPr>
        </p:nvSpPr>
        <p:spPr/>
        <p:txBody>
          <a:bodyPr/>
          <a:lstStyle/>
          <a:p>
            <a:fld id="{6273A15B-FBFA-4D53-844B-B3BBCD8F6793}" type="slidenum">
              <a:rPr lang="en-NZ" smtClean="0"/>
              <a:t>‹#›</a:t>
            </a:fld>
            <a:endParaRPr lang="en-NZ"/>
          </a:p>
        </p:txBody>
      </p:sp>
    </p:spTree>
    <p:extLst>
      <p:ext uri="{BB962C8B-B14F-4D97-AF65-F5344CB8AC3E}">
        <p14:creationId xmlns:p14="http://schemas.microsoft.com/office/powerpoint/2010/main" val="212894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6B6070-10A6-45D3-BAF7-85190700EF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44DE89B-D0E5-484D-8CE7-876CD71FDE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9710933-CC62-4505-91DC-29505BDEED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487B8-4D46-41B5-A93B-49CFDF106771}" type="datetimeFigureOut">
              <a:rPr lang="en-NZ" smtClean="0"/>
              <a:t>19/06/2023</a:t>
            </a:fld>
            <a:endParaRPr lang="en-NZ"/>
          </a:p>
        </p:txBody>
      </p:sp>
      <p:sp>
        <p:nvSpPr>
          <p:cNvPr id="5" name="Footer Placeholder 4">
            <a:extLst>
              <a:ext uri="{FF2B5EF4-FFF2-40B4-BE49-F238E27FC236}">
                <a16:creationId xmlns:a16="http://schemas.microsoft.com/office/drawing/2014/main" id="{51F00404-9D28-4AD4-B440-D917D383A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11D5682F-2C71-4C72-ABD6-E6F2F5878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3A15B-FBFA-4D53-844B-B3BBCD8F6793}" type="slidenum">
              <a:rPr lang="en-NZ" smtClean="0"/>
              <a:t>‹#›</a:t>
            </a:fld>
            <a:endParaRPr lang="en-NZ"/>
          </a:p>
        </p:txBody>
      </p:sp>
    </p:spTree>
    <p:extLst>
      <p:ext uri="{BB962C8B-B14F-4D97-AF65-F5344CB8AC3E}">
        <p14:creationId xmlns:p14="http://schemas.microsoft.com/office/powerpoint/2010/main" val="2712074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image" Target="../media/image13.png"/><Relationship Id="rId26" Type="http://schemas.openxmlformats.org/officeDocument/2006/relationships/image" Target="../media/image17.png"/><Relationship Id="rId39" Type="http://schemas.openxmlformats.org/officeDocument/2006/relationships/customXml" Target="../ink/ink20.xml"/><Relationship Id="rId21" Type="http://schemas.openxmlformats.org/officeDocument/2006/relationships/customXml" Target="../ink/ink11.xml"/><Relationship Id="rId34" Type="http://schemas.openxmlformats.org/officeDocument/2006/relationships/image" Target="../media/image21.png"/><Relationship Id="rId42" Type="http://schemas.openxmlformats.org/officeDocument/2006/relationships/image" Target="../media/image25.png"/><Relationship Id="rId47" Type="http://schemas.openxmlformats.org/officeDocument/2006/relationships/customXml" Target="../ink/ink24.xml"/><Relationship Id="rId50" Type="http://schemas.openxmlformats.org/officeDocument/2006/relationships/image" Target="../media/image29.png"/><Relationship Id="rId7" Type="http://schemas.openxmlformats.org/officeDocument/2006/relationships/customXml" Target="../ink/ink4.xml"/><Relationship Id="rId2" Type="http://schemas.openxmlformats.org/officeDocument/2006/relationships/image" Target="../media/image5.JPG"/><Relationship Id="rId16" Type="http://schemas.openxmlformats.org/officeDocument/2006/relationships/image" Target="../media/image12.png"/><Relationship Id="rId29" Type="http://schemas.openxmlformats.org/officeDocument/2006/relationships/customXml" Target="../ink/ink15.xml"/><Relationship Id="rId11" Type="http://schemas.openxmlformats.org/officeDocument/2006/relationships/customXml" Target="../ink/ink6.xml"/><Relationship Id="rId24" Type="http://schemas.openxmlformats.org/officeDocument/2006/relationships/image" Target="../media/image16.png"/><Relationship Id="rId32" Type="http://schemas.openxmlformats.org/officeDocument/2006/relationships/image" Target="../media/image20.png"/><Relationship Id="rId37" Type="http://schemas.openxmlformats.org/officeDocument/2006/relationships/customXml" Target="../ink/ink19.xml"/><Relationship Id="rId40" Type="http://schemas.openxmlformats.org/officeDocument/2006/relationships/image" Target="../media/image24.png"/><Relationship Id="rId45" Type="http://schemas.openxmlformats.org/officeDocument/2006/relationships/customXml" Target="../ink/ink23.xml"/><Relationship Id="rId5" Type="http://schemas.openxmlformats.org/officeDocument/2006/relationships/customXml" Target="../ink/ink3.xml"/><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18.png"/><Relationship Id="rId36" Type="http://schemas.openxmlformats.org/officeDocument/2006/relationships/image" Target="../media/image22.png"/><Relationship Id="rId49" Type="http://schemas.openxmlformats.org/officeDocument/2006/relationships/customXml" Target="../ink/ink25.xml"/><Relationship Id="rId10" Type="http://schemas.openxmlformats.org/officeDocument/2006/relationships/image" Target="../media/image9.png"/><Relationship Id="rId19" Type="http://schemas.openxmlformats.org/officeDocument/2006/relationships/customXml" Target="../ink/ink10.xml"/><Relationship Id="rId31" Type="http://schemas.openxmlformats.org/officeDocument/2006/relationships/customXml" Target="../ink/ink16.xml"/><Relationship Id="rId44" Type="http://schemas.openxmlformats.org/officeDocument/2006/relationships/image" Target="../media/image26.png"/><Relationship Id="rId4" Type="http://schemas.openxmlformats.org/officeDocument/2006/relationships/image" Target="../media/image6.png"/><Relationship Id="rId9" Type="http://schemas.openxmlformats.org/officeDocument/2006/relationships/customXml" Target="../ink/ink5.xml"/><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customXml" Target="../ink/ink14.xml"/><Relationship Id="rId30" Type="http://schemas.openxmlformats.org/officeDocument/2006/relationships/image" Target="../media/image19.png"/><Relationship Id="rId35" Type="http://schemas.openxmlformats.org/officeDocument/2006/relationships/customXml" Target="../ink/ink18.xml"/><Relationship Id="rId43" Type="http://schemas.openxmlformats.org/officeDocument/2006/relationships/customXml" Target="../ink/ink22.xml"/><Relationship Id="rId48" Type="http://schemas.openxmlformats.org/officeDocument/2006/relationships/image" Target="../media/image28.png"/><Relationship Id="rId8" Type="http://schemas.openxmlformats.org/officeDocument/2006/relationships/image" Target="../media/image8.png"/><Relationship Id="rId3" Type="http://schemas.openxmlformats.org/officeDocument/2006/relationships/customXml" Target="../ink/ink2.xml"/><Relationship Id="rId12" Type="http://schemas.openxmlformats.org/officeDocument/2006/relationships/image" Target="../media/image10.png"/><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customXml" Target="../ink/ink17.xml"/><Relationship Id="rId38" Type="http://schemas.openxmlformats.org/officeDocument/2006/relationships/image" Target="../media/image23.png"/><Relationship Id="rId46" Type="http://schemas.openxmlformats.org/officeDocument/2006/relationships/image" Target="../media/image27.png"/><Relationship Id="rId20" Type="http://schemas.openxmlformats.org/officeDocument/2006/relationships/image" Target="../media/image14.png"/><Relationship Id="rId41" Type="http://schemas.openxmlformats.org/officeDocument/2006/relationships/customXml" Target="../ink/ink21.xml"/><Relationship Id="rId1" Type="http://schemas.openxmlformats.org/officeDocument/2006/relationships/slideLayout" Target="../slideLayouts/slideLayout2.xml"/><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9483-A021-64F5-9C1B-BFD4184D277D}"/>
              </a:ext>
            </a:extLst>
          </p:cNvPr>
          <p:cNvSpPr>
            <a:spLocks noGrp="1"/>
          </p:cNvSpPr>
          <p:nvPr>
            <p:ph type="title"/>
          </p:nvPr>
        </p:nvSpPr>
        <p:spPr/>
        <p:txBody>
          <a:bodyPr>
            <a:normAutofit/>
          </a:bodyPr>
          <a:lstStyle/>
          <a:p>
            <a:pPr algn="ctr"/>
            <a:r>
              <a:rPr lang="en-NZ" sz="2000" b="1" dirty="0"/>
              <a:t>Camp YA:</a:t>
            </a:r>
            <a:br>
              <a:rPr lang="en-NZ" sz="2000" b="1" dirty="0"/>
            </a:br>
            <a:r>
              <a:rPr lang="en-US" sz="2000" b="1" dirty="0"/>
              <a:t>An introduction to specific detail, prose rhythm, slow motion and filtering: how these techniques can strengthen your writing and add emotional resonance.</a:t>
            </a:r>
            <a:endParaRPr lang="en-NZ" sz="2000" b="1" dirty="0"/>
          </a:p>
        </p:txBody>
      </p:sp>
      <p:pic>
        <p:nvPicPr>
          <p:cNvPr id="4" name="Content Placeholder 3">
            <a:extLst>
              <a:ext uri="{FF2B5EF4-FFF2-40B4-BE49-F238E27FC236}">
                <a16:creationId xmlns:a16="http://schemas.microsoft.com/office/drawing/2014/main" id="{8AAC3E38-4301-F795-2A74-FD2328E26BB0}"/>
              </a:ext>
            </a:extLst>
          </p:cNvPr>
          <p:cNvPicPr>
            <a:picLocks noGrp="1" noChangeAspect="1"/>
          </p:cNvPicPr>
          <p:nvPr>
            <p:ph idx="1"/>
          </p:nvPr>
        </p:nvPicPr>
        <p:blipFill>
          <a:blip r:embed="rId2"/>
          <a:stretch>
            <a:fillRect/>
          </a:stretch>
        </p:blipFill>
        <p:spPr>
          <a:xfrm>
            <a:off x="476033" y="1782147"/>
            <a:ext cx="8482936" cy="4771652"/>
          </a:xfrm>
          <a:prstGeom prst="rect">
            <a:avLst/>
          </a:prstGeom>
        </p:spPr>
      </p:pic>
      <p:sp>
        <p:nvSpPr>
          <p:cNvPr id="5" name="TextBox 4">
            <a:extLst>
              <a:ext uri="{FF2B5EF4-FFF2-40B4-BE49-F238E27FC236}">
                <a16:creationId xmlns:a16="http://schemas.microsoft.com/office/drawing/2014/main" id="{05301E66-A017-605F-84E4-BE6E364BA373}"/>
              </a:ext>
            </a:extLst>
          </p:cNvPr>
          <p:cNvSpPr txBox="1"/>
          <p:nvPr/>
        </p:nvSpPr>
        <p:spPr>
          <a:xfrm>
            <a:off x="9202722" y="2243542"/>
            <a:ext cx="2650921" cy="4247317"/>
          </a:xfrm>
          <a:prstGeom prst="rect">
            <a:avLst/>
          </a:prstGeom>
          <a:noFill/>
        </p:spPr>
        <p:txBody>
          <a:bodyPr wrap="square" rtlCol="0">
            <a:spAutoFit/>
          </a:bodyPr>
          <a:lstStyle/>
          <a:p>
            <a:r>
              <a:rPr lang="en-NZ" b="1" dirty="0"/>
              <a:t>Thoughts built on 10 years teaching novel writing and 15 years assessing manuscripts.</a:t>
            </a:r>
          </a:p>
          <a:p>
            <a:endParaRPr lang="en-NZ" b="1" dirty="0"/>
          </a:p>
          <a:p>
            <a:r>
              <a:rPr lang="en-NZ" b="1" dirty="0"/>
              <a:t>Today’s topics:</a:t>
            </a:r>
          </a:p>
          <a:p>
            <a:pPr marL="514350" indent="-514350">
              <a:buFont typeface="+mj-lt"/>
              <a:buAutoNum type="arabicPeriod"/>
            </a:pPr>
            <a:r>
              <a:rPr lang="en-NZ" b="1" dirty="0"/>
              <a:t>Specific Detail</a:t>
            </a:r>
          </a:p>
          <a:p>
            <a:pPr marL="514350" indent="-514350">
              <a:buFont typeface="+mj-lt"/>
              <a:buAutoNum type="arabicPeriod"/>
            </a:pPr>
            <a:r>
              <a:rPr lang="en-NZ" b="1" dirty="0"/>
              <a:t>Prose rhythm</a:t>
            </a:r>
          </a:p>
          <a:p>
            <a:pPr marL="514350" indent="-514350">
              <a:buFont typeface="+mj-lt"/>
              <a:buAutoNum type="arabicPeriod"/>
            </a:pPr>
            <a:r>
              <a:rPr lang="en-NZ" b="1" dirty="0"/>
              <a:t>Slow motion</a:t>
            </a:r>
          </a:p>
          <a:p>
            <a:pPr marL="514350" indent="-514350">
              <a:buFont typeface="+mj-lt"/>
              <a:buAutoNum type="arabicPeriod"/>
            </a:pPr>
            <a:r>
              <a:rPr lang="en-NZ" b="1" dirty="0"/>
              <a:t>Filtering</a:t>
            </a:r>
          </a:p>
          <a:p>
            <a:pPr marL="514350" indent="-514350">
              <a:buFont typeface="+mj-lt"/>
              <a:buAutoNum type="arabicPeriod"/>
            </a:pPr>
            <a:endParaRPr lang="en-NZ" b="1" dirty="0"/>
          </a:p>
          <a:p>
            <a:r>
              <a:rPr lang="en-NZ" b="1" dirty="0"/>
              <a:t>+ suggestions for how to incorporate into your own writing. </a:t>
            </a:r>
          </a:p>
          <a:p>
            <a:endParaRPr lang="en-NZ" dirty="0"/>
          </a:p>
        </p:txBody>
      </p:sp>
    </p:spTree>
    <p:extLst>
      <p:ext uri="{BB962C8B-B14F-4D97-AF65-F5344CB8AC3E}">
        <p14:creationId xmlns:p14="http://schemas.microsoft.com/office/powerpoint/2010/main" val="31192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80F7-50EA-428E-9C89-90EBABFA8D38}"/>
              </a:ext>
            </a:extLst>
          </p:cNvPr>
          <p:cNvSpPr>
            <a:spLocks noGrp="1"/>
          </p:cNvSpPr>
          <p:nvPr>
            <p:ph type="title"/>
          </p:nvPr>
        </p:nvSpPr>
        <p:spPr>
          <a:xfrm>
            <a:off x="838200" y="365125"/>
            <a:ext cx="10515600" cy="455969"/>
          </a:xfrm>
        </p:spPr>
        <p:txBody>
          <a:bodyPr>
            <a:noAutofit/>
          </a:bodyPr>
          <a:lstStyle/>
          <a:p>
            <a:endParaRPr lang="en-NZ" sz="2000" b="1" dirty="0"/>
          </a:p>
        </p:txBody>
      </p:sp>
      <p:sp>
        <p:nvSpPr>
          <p:cNvPr id="3" name="Content Placeholder 2">
            <a:extLst>
              <a:ext uri="{FF2B5EF4-FFF2-40B4-BE49-F238E27FC236}">
                <a16:creationId xmlns:a16="http://schemas.microsoft.com/office/drawing/2014/main" id="{3A73911B-4300-4E78-BABB-E713F7FBA196}"/>
              </a:ext>
            </a:extLst>
          </p:cNvPr>
          <p:cNvSpPr>
            <a:spLocks noGrp="1"/>
          </p:cNvSpPr>
          <p:nvPr>
            <p:ph idx="1"/>
          </p:nvPr>
        </p:nvSpPr>
        <p:spPr>
          <a:xfrm>
            <a:off x="838200" y="466532"/>
            <a:ext cx="10515600" cy="5710432"/>
          </a:xfrm>
        </p:spPr>
        <p:txBody>
          <a:bodyPr>
            <a:normAutofit/>
          </a:bodyPr>
          <a:lstStyle/>
          <a:p>
            <a:pPr marL="0" indent="0">
              <a:buNone/>
            </a:pPr>
            <a:r>
              <a:rPr lang="en-NZ" b="1" dirty="0">
                <a:highlight>
                  <a:srgbClr val="FFFF00"/>
                </a:highlight>
              </a:rPr>
              <a:t>How could prose rhythm be used to show:</a:t>
            </a:r>
          </a:p>
          <a:p>
            <a:pPr marL="0" indent="0">
              <a:buNone/>
            </a:pPr>
            <a:endParaRPr lang="en-NZ" dirty="0">
              <a:highlight>
                <a:srgbClr val="FFFF00"/>
              </a:highlight>
            </a:endParaRPr>
          </a:p>
          <a:p>
            <a:r>
              <a:rPr lang="en-NZ" b="1" dirty="0"/>
              <a:t>A train taking off from a station?</a:t>
            </a:r>
          </a:p>
          <a:p>
            <a:r>
              <a:rPr lang="en-NZ" b="1" dirty="0"/>
              <a:t>Being caught in an avalanche?</a:t>
            </a:r>
          </a:p>
          <a:p>
            <a:r>
              <a:rPr lang="en-NZ" b="1" dirty="0"/>
              <a:t>Running in terror?</a:t>
            </a:r>
          </a:p>
          <a:p>
            <a:r>
              <a:rPr lang="en-NZ" b="1" dirty="0"/>
              <a:t>Soothing a baby to get it off to sleep?</a:t>
            </a:r>
          </a:p>
          <a:p>
            <a:r>
              <a:rPr lang="en-NZ" b="1" dirty="0"/>
              <a:t>Searching for a lost child?</a:t>
            </a:r>
          </a:p>
          <a:p>
            <a:r>
              <a:rPr lang="en-NZ" b="1" dirty="0"/>
              <a:t>The climax of a sex scene!</a:t>
            </a:r>
          </a:p>
          <a:p>
            <a:pPr marL="0" indent="0">
              <a:buNone/>
            </a:pPr>
            <a:r>
              <a:rPr lang="en-NZ" b="1" dirty="0"/>
              <a:t>Pick one with different ‘beats’ and have a go at writing a paragraph to show it.</a:t>
            </a:r>
          </a:p>
        </p:txBody>
      </p:sp>
    </p:spTree>
    <p:extLst>
      <p:ext uri="{BB962C8B-B14F-4D97-AF65-F5344CB8AC3E}">
        <p14:creationId xmlns:p14="http://schemas.microsoft.com/office/powerpoint/2010/main" val="204443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19DEB-F01A-4A69-A183-EDE3A23CF918}"/>
              </a:ext>
            </a:extLst>
          </p:cNvPr>
          <p:cNvPicPr>
            <a:picLocks noChangeAspect="1"/>
          </p:cNvPicPr>
          <p:nvPr/>
        </p:nvPicPr>
        <p:blipFill>
          <a:blip r:embed="rId2"/>
          <a:stretch>
            <a:fillRect/>
          </a:stretch>
        </p:blipFill>
        <p:spPr>
          <a:xfrm>
            <a:off x="3125755" y="561390"/>
            <a:ext cx="5467739" cy="5809473"/>
          </a:xfrm>
          <a:prstGeom prst="rect">
            <a:avLst/>
          </a:prstGeom>
        </p:spPr>
      </p:pic>
      <p:sp>
        <p:nvSpPr>
          <p:cNvPr id="5" name="Title 4">
            <a:extLst>
              <a:ext uri="{FF2B5EF4-FFF2-40B4-BE49-F238E27FC236}">
                <a16:creationId xmlns:a16="http://schemas.microsoft.com/office/drawing/2014/main" id="{B99F131F-33D1-4E86-B1C5-DFFFAEAB66B7}"/>
              </a:ext>
            </a:extLst>
          </p:cNvPr>
          <p:cNvSpPr>
            <a:spLocks noGrp="1"/>
          </p:cNvSpPr>
          <p:nvPr>
            <p:ph type="title"/>
          </p:nvPr>
        </p:nvSpPr>
        <p:spPr/>
        <p:txBody>
          <a:bodyPr/>
          <a:lstStyle/>
          <a:p>
            <a:r>
              <a:rPr lang="en-NZ" b="1" dirty="0">
                <a:effectLst>
                  <a:glow rad="228600">
                    <a:schemeClr val="accent2">
                      <a:satMod val="175000"/>
                      <a:alpha val="40000"/>
                    </a:schemeClr>
                  </a:glow>
                </a:effectLst>
              </a:rPr>
              <a:t>Analyse your writing</a:t>
            </a:r>
          </a:p>
        </p:txBody>
      </p:sp>
      <p:sp>
        <p:nvSpPr>
          <p:cNvPr id="3" name="TextBox 2">
            <a:extLst>
              <a:ext uri="{FF2B5EF4-FFF2-40B4-BE49-F238E27FC236}">
                <a16:creationId xmlns:a16="http://schemas.microsoft.com/office/drawing/2014/main" id="{F2FFD74F-D675-40C0-BDA4-93FD7898E985}"/>
              </a:ext>
            </a:extLst>
          </p:cNvPr>
          <p:cNvSpPr txBox="1"/>
          <p:nvPr/>
        </p:nvSpPr>
        <p:spPr>
          <a:xfrm>
            <a:off x="9032033" y="746449"/>
            <a:ext cx="2388636" cy="3970318"/>
          </a:xfrm>
          <a:prstGeom prst="rect">
            <a:avLst/>
          </a:prstGeom>
          <a:noFill/>
        </p:spPr>
        <p:txBody>
          <a:bodyPr wrap="square" rtlCol="0">
            <a:spAutoFit/>
          </a:bodyPr>
          <a:lstStyle/>
          <a:p>
            <a:r>
              <a:rPr lang="en-NZ" dirty="0"/>
              <a:t>Can you identify key scenes or passages in your work where paying attention to prose rhythm could heighten the drama?</a:t>
            </a:r>
          </a:p>
          <a:p>
            <a:r>
              <a:rPr lang="en-NZ" b="1" dirty="0"/>
              <a:t>Think action and emotion.</a:t>
            </a:r>
          </a:p>
          <a:p>
            <a:r>
              <a:rPr lang="en-NZ" dirty="0"/>
              <a:t>Identify the feeling you want to convey and decide which kind of rhythm you need – i.e. fast and furious, slow and flowing etc.</a:t>
            </a:r>
          </a:p>
        </p:txBody>
      </p:sp>
    </p:spTree>
    <p:extLst>
      <p:ext uri="{BB962C8B-B14F-4D97-AF65-F5344CB8AC3E}">
        <p14:creationId xmlns:p14="http://schemas.microsoft.com/office/powerpoint/2010/main" val="78353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AA635-F2DC-4FEF-B048-7330CB12E4DE}"/>
              </a:ext>
            </a:extLst>
          </p:cNvPr>
          <p:cNvSpPr>
            <a:spLocks noGrp="1"/>
          </p:cNvSpPr>
          <p:nvPr>
            <p:ph type="title"/>
          </p:nvPr>
        </p:nvSpPr>
        <p:spPr>
          <a:xfrm>
            <a:off x="838200" y="365126"/>
            <a:ext cx="10515600" cy="474630"/>
          </a:xfrm>
        </p:spPr>
        <p:txBody>
          <a:bodyPr>
            <a:normAutofit fontScale="90000"/>
          </a:bodyPr>
          <a:lstStyle/>
          <a:p>
            <a:pPr algn="ctr"/>
            <a:r>
              <a:rPr lang="en-NZ" b="1" dirty="0"/>
              <a:t>Slow Motion:</a:t>
            </a:r>
          </a:p>
        </p:txBody>
      </p:sp>
      <p:sp>
        <p:nvSpPr>
          <p:cNvPr id="3" name="Content Placeholder 2">
            <a:extLst>
              <a:ext uri="{FF2B5EF4-FFF2-40B4-BE49-F238E27FC236}">
                <a16:creationId xmlns:a16="http://schemas.microsoft.com/office/drawing/2014/main" id="{96DDBEC6-C0C5-4C31-8472-0C14F590A358}"/>
              </a:ext>
            </a:extLst>
          </p:cNvPr>
          <p:cNvSpPr>
            <a:spLocks noGrp="1"/>
          </p:cNvSpPr>
          <p:nvPr>
            <p:ph idx="1"/>
          </p:nvPr>
        </p:nvSpPr>
        <p:spPr>
          <a:xfrm>
            <a:off x="838200" y="839756"/>
            <a:ext cx="10515600" cy="5337207"/>
          </a:xfrm>
        </p:spPr>
        <p:txBody>
          <a:bodyPr>
            <a:normAutofit fontScale="70000" lnSpcReduction="20000"/>
          </a:bodyPr>
          <a:lstStyle/>
          <a:p>
            <a:pPr marL="0" indent="0">
              <a:buNone/>
            </a:pPr>
            <a:r>
              <a:rPr lang="en-NZ" b="1" dirty="0"/>
              <a:t>Particularly useful when writing a climactic event.</a:t>
            </a:r>
          </a:p>
          <a:p>
            <a:pPr marL="0" indent="0">
              <a:buNone/>
            </a:pPr>
            <a:r>
              <a:rPr lang="en-NZ" b="1" dirty="0"/>
              <a:t>All about </a:t>
            </a:r>
            <a:r>
              <a:rPr lang="en-NZ" b="1" dirty="0">
                <a:solidFill>
                  <a:srgbClr val="FF0000"/>
                </a:solidFill>
              </a:rPr>
              <a:t>intensity</a:t>
            </a:r>
            <a:r>
              <a:rPr lang="en-NZ" b="1" dirty="0"/>
              <a:t> – like when you’re in a car crash – feels like everything is slowing down – very specific detail (and odd) details – sensory – smells, sounds, sights, sensations etc., or that first significant look between lovers etc.  Happens when there is extraordinarily heightened emotion – fear, anger, joy, grief, excitement etc.</a:t>
            </a:r>
          </a:p>
          <a:p>
            <a:pPr marL="0" indent="0">
              <a:buNone/>
            </a:pPr>
            <a:endParaRPr lang="en-NZ" b="1" dirty="0"/>
          </a:p>
          <a:p>
            <a:pPr marL="0" indent="0">
              <a:buNone/>
            </a:pPr>
            <a:r>
              <a:rPr lang="en-NZ" b="1" dirty="0"/>
              <a:t>Based on real responses to fear, danger, upset etc., - adrenaline pushes blood from brain to limbs – fight or flight response – narrows focus and brings potential dangers to the foreground . . .</a:t>
            </a:r>
          </a:p>
          <a:p>
            <a:pPr marL="0" indent="0">
              <a:buNone/>
            </a:pPr>
            <a:endParaRPr lang="en-NZ" b="1" dirty="0"/>
          </a:p>
          <a:p>
            <a:pPr marL="0" indent="0">
              <a:buNone/>
            </a:pPr>
            <a:r>
              <a:rPr lang="en-NZ" b="1" dirty="0"/>
              <a:t>“Central to this technique are the alert but matter-of-fact acceptance of the event and the observation of small, sometimes apparently arbitrary details. Characters do not say, ‘Oh my God, we’re going to die!’ or ‘What an outrage!’ They record a padlock swinging, the cool feel of an alcohol swab, a cat rolled into the angle of bent knees.”</a:t>
            </a:r>
          </a:p>
          <a:p>
            <a:pPr marL="0" indent="0">
              <a:buNone/>
            </a:pPr>
            <a:r>
              <a:rPr lang="en-NZ" b="1" dirty="0"/>
              <a:t>“When atmosphere is well created we do not experience it as description, we </a:t>
            </a:r>
            <a:r>
              <a:rPr lang="en-NZ" b="1" i="1" dirty="0"/>
              <a:t>experience it.”</a:t>
            </a:r>
          </a:p>
          <a:p>
            <a:pPr marL="0" indent="0">
              <a:buNone/>
            </a:pPr>
            <a:r>
              <a:rPr lang="en-NZ" b="1" dirty="0"/>
              <a:t>(Janet Burroway, Writing Fiction)</a:t>
            </a:r>
          </a:p>
          <a:p>
            <a:pPr marL="0" indent="0">
              <a:buNone/>
            </a:pPr>
            <a:endParaRPr lang="en-NZ" b="1" dirty="0"/>
          </a:p>
          <a:p>
            <a:pPr marL="0" indent="0">
              <a:buNone/>
            </a:pPr>
            <a:r>
              <a:rPr lang="en-NZ" b="1" dirty="0"/>
              <a:t>And think about how it’s used in film and TV: i.e. slowed chaos juxtaposed with beautiful classical music in war scenes etc – to heighten emotional response</a:t>
            </a:r>
          </a:p>
        </p:txBody>
      </p:sp>
    </p:spTree>
    <p:extLst>
      <p:ext uri="{BB962C8B-B14F-4D97-AF65-F5344CB8AC3E}">
        <p14:creationId xmlns:p14="http://schemas.microsoft.com/office/powerpoint/2010/main" val="1876134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2F9DD3-CD9C-428B-95B4-243403D727F4}"/>
              </a:ext>
            </a:extLst>
          </p:cNvPr>
          <p:cNvSpPr>
            <a:spLocks noGrp="1"/>
          </p:cNvSpPr>
          <p:nvPr>
            <p:ph idx="1"/>
          </p:nvPr>
        </p:nvSpPr>
        <p:spPr>
          <a:xfrm>
            <a:off x="668867" y="528273"/>
            <a:ext cx="10515600" cy="5897045"/>
          </a:xfrm>
        </p:spPr>
        <p:txBody>
          <a:bodyPr>
            <a:normAutofit lnSpcReduction="10000"/>
          </a:bodyPr>
          <a:lstStyle/>
          <a:p>
            <a:pPr marL="0" indent="0">
              <a:buNone/>
            </a:pPr>
            <a:r>
              <a:rPr lang="en-NZ" b="1" dirty="0"/>
              <a:t>… He was preparing to overtake when something happened – he did not quite see what – in the region of the lorry’s wheels, a hiatus, a cloud of dust, and then something black and long snaked through a hundred feet towards him. It slapped the windscreen, clung there a moment and was whisked away before he had time to understand what it was. And then – or did this happen at the same moment? – the rear of the lorry made a complicated set of movements, a bouncing and swaying, and slewed in a wide spray of sparks, bright even in the sunshine. Something curved and metallic flew off to one side. So far Stephen had had time to move his foot towards the brake, time to notice a padlock swinging on a loose flange, and ‘Wash me please’ scrawled in the grime. There was a whinnying of scraped metal and new sparks, dense enough to form a white flame which seemed to propel the rear of the lorry into the air…</a:t>
            </a:r>
          </a:p>
          <a:p>
            <a:pPr marL="0" indent="0">
              <a:buNone/>
            </a:pPr>
            <a:r>
              <a:rPr lang="en-NZ" b="1" dirty="0"/>
              <a:t>(Ian McEwan, A Child in Time)</a:t>
            </a:r>
          </a:p>
        </p:txBody>
      </p:sp>
    </p:spTree>
    <p:extLst>
      <p:ext uri="{BB962C8B-B14F-4D97-AF65-F5344CB8AC3E}">
        <p14:creationId xmlns:p14="http://schemas.microsoft.com/office/powerpoint/2010/main" val="39750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D8D1E0-0D46-4D5C-8FA8-5C5F2B6683E9}"/>
              </a:ext>
            </a:extLst>
          </p:cNvPr>
          <p:cNvSpPr>
            <a:spLocks noGrp="1"/>
          </p:cNvSpPr>
          <p:nvPr>
            <p:ph idx="1"/>
          </p:nvPr>
        </p:nvSpPr>
        <p:spPr>
          <a:xfrm>
            <a:off x="838200" y="503853"/>
            <a:ext cx="10515600" cy="5673110"/>
          </a:xfrm>
        </p:spPr>
        <p:txBody>
          <a:bodyPr/>
          <a:lstStyle/>
          <a:p>
            <a:pPr marL="0" indent="0">
              <a:buNone/>
            </a:pPr>
            <a:r>
              <a:rPr lang="en-NZ" b="1" dirty="0"/>
              <a:t>“Blood was spurting from an artery in my left leg. I could not see it, and I do not recall how I knew it . . . for a short time I was alone with Patrick. I told myself I was in good hands, but I did not do this with words; I surrendered myself. I focused on breathing. I slowed my breathing, and tried to remain absolutely in each moment . . .waiting to die or stay alive was like getting an injection as a child, when you first learned not to think, but to gather yourself into the present, to breath slowly, to relax your muscles, even your arm as the nurse swabbed it with alcohol, to feel the cool alcohol, to smell it, to feel your feet on the floor and see the colour of the wall, and nothing else as your slow breathing opened you up to the incredible length and breadth and depth of one second.”</a:t>
            </a:r>
          </a:p>
          <a:p>
            <a:pPr marL="0" indent="0">
              <a:buNone/>
            </a:pPr>
            <a:r>
              <a:rPr lang="en-NZ" b="1" dirty="0"/>
              <a:t>(Andre </a:t>
            </a:r>
            <a:r>
              <a:rPr lang="en-NZ" b="1" dirty="0" err="1"/>
              <a:t>Dubus</a:t>
            </a:r>
            <a:r>
              <a:rPr lang="en-NZ" b="1" dirty="0"/>
              <a:t>, Breathing)</a:t>
            </a:r>
          </a:p>
        </p:txBody>
      </p:sp>
    </p:spTree>
    <p:extLst>
      <p:ext uri="{BB962C8B-B14F-4D97-AF65-F5344CB8AC3E}">
        <p14:creationId xmlns:p14="http://schemas.microsoft.com/office/powerpoint/2010/main" val="414094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19DEB-F01A-4A69-A183-EDE3A23CF918}"/>
              </a:ext>
            </a:extLst>
          </p:cNvPr>
          <p:cNvPicPr>
            <a:picLocks noChangeAspect="1"/>
          </p:cNvPicPr>
          <p:nvPr/>
        </p:nvPicPr>
        <p:blipFill>
          <a:blip r:embed="rId2"/>
          <a:stretch>
            <a:fillRect/>
          </a:stretch>
        </p:blipFill>
        <p:spPr>
          <a:xfrm>
            <a:off x="3125755" y="561390"/>
            <a:ext cx="5467739" cy="5809473"/>
          </a:xfrm>
          <a:prstGeom prst="rect">
            <a:avLst/>
          </a:prstGeom>
        </p:spPr>
      </p:pic>
      <p:sp>
        <p:nvSpPr>
          <p:cNvPr id="5" name="Title 4">
            <a:extLst>
              <a:ext uri="{FF2B5EF4-FFF2-40B4-BE49-F238E27FC236}">
                <a16:creationId xmlns:a16="http://schemas.microsoft.com/office/drawing/2014/main" id="{B99F131F-33D1-4E86-B1C5-DFFFAEAB66B7}"/>
              </a:ext>
            </a:extLst>
          </p:cNvPr>
          <p:cNvSpPr>
            <a:spLocks noGrp="1"/>
          </p:cNvSpPr>
          <p:nvPr>
            <p:ph type="title"/>
          </p:nvPr>
        </p:nvSpPr>
        <p:spPr/>
        <p:txBody>
          <a:bodyPr/>
          <a:lstStyle/>
          <a:p>
            <a:r>
              <a:rPr lang="en-NZ" b="1" dirty="0">
                <a:effectLst>
                  <a:glow rad="228600">
                    <a:schemeClr val="accent2">
                      <a:satMod val="175000"/>
                      <a:alpha val="40000"/>
                    </a:schemeClr>
                  </a:glow>
                </a:effectLst>
              </a:rPr>
              <a:t>Analyse your writing</a:t>
            </a:r>
          </a:p>
        </p:txBody>
      </p:sp>
      <p:sp>
        <p:nvSpPr>
          <p:cNvPr id="3" name="TextBox 2">
            <a:extLst>
              <a:ext uri="{FF2B5EF4-FFF2-40B4-BE49-F238E27FC236}">
                <a16:creationId xmlns:a16="http://schemas.microsoft.com/office/drawing/2014/main" id="{89069668-75BD-4A63-9B46-744F9B19490D}"/>
              </a:ext>
            </a:extLst>
          </p:cNvPr>
          <p:cNvSpPr txBox="1"/>
          <p:nvPr/>
        </p:nvSpPr>
        <p:spPr>
          <a:xfrm>
            <a:off x="8714792" y="905069"/>
            <a:ext cx="2948473" cy="1477328"/>
          </a:xfrm>
          <a:prstGeom prst="rect">
            <a:avLst/>
          </a:prstGeom>
          <a:noFill/>
        </p:spPr>
        <p:txBody>
          <a:bodyPr wrap="square" rtlCol="0">
            <a:spAutoFit/>
          </a:bodyPr>
          <a:lstStyle/>
          <a:p>
            <a:r>
              <a:rPr lang="en-NZ" dirty="0"/>
              <a:t>Do you have any moments of high drama (action or emotion) that you want to give weight to by using slow motion?</a:t>
            </a:r>
          </a:p>
        </p:txBody>
      </p:sp>
    </p:spTree>
    <p:extLst>
      <p:ext uri="{BB962C8B-B14F-4D97-AF65-F5344CB8AC3E}">
        <p14:creationId xmlns:p14="http://schemas.microsoft.com/office/powerpoint/2010/main" val="1705429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7429-68E9-4429-86EE-AECB6D98FEA0}"/>
              </a:ext>
            </a:extLst>
          </p:cNvPr>
          <p:cNvSpPr>
            <a:spLocks noGrp="1"/>
          </p:cNvSpPr>
          <p:nvPr>
            <p:ph type="title"/>
          </p:nvPr>
        </p:nvSpPr>
        <p:spPr>
          <a:xfrm>
            <a:off x="553673" y="100144"/>
            <a:ext cx="10800127" cy="532497"/>
          </a:xfrm>
          <a:solidFill>
            <a:schemeClr val="accent2"/>
          </a:solidFill>
        </p:spPr>
        <p:txBody>
          <a:bodyPr>
            <a:normAutofit fontScale="90000"/>
          </a:bodyPr>
          <a:lstStyle/>
          <a:p>
            <a:pPr algn="ctr"/>
            <a:r>
              <a:rPr lang="en-NZ" b="1" dirty="0"/>
              <a:t>Filtering:</a:t>
            </a:r>
          </a:p>
        </p:txBody>
      </p:sp>
      <p:pic>
        <p:nvPicPr>
          <p:cNvPr id="4" name="Content Placeholder 3">
            <a:extLst>
              <a:ext uri="{FF2B5EF4-FFF2-40B4-BE49-F238E27FC236}">
                <a16:creationId xmlns:a16="http://schemas.microsoft.com/office/drawing/2014/main" id="{2E95312E-6515-432A-A813-295B7CAADE67}"/>
              </a:ext>
            </a:extLst>
          </p:cNvPr>
          <p:cNvPicPr>
            <a:picLocks noGrp="1" noChangeAspect="1"/>
          </p:cNvPicPr>
          <p:nvPr>
            <p:ph idx="1"/>
          </p:nvPr>
        </p:nvPicPr>
        <p:blipFill>
          <a:blip r:embed="rId2"/>
          <a:stretch>
            <a:fillRect/>
          </a:stretch>
        </p:blipFill>
        <p:spPr>
          <a:xfrm>
            <a:off x="10461027" y="255340"/>
            <a:ext cx="1571625" cy="2571750"/>
          </a:xfrm>
          <a:prstGeom prst="rect">
            <a:avLst/>
          </a:prstGeom>
        </p:spPr>
      </p:pic>
      <p:sp>
        <p:nvSpPr>
          <p:cNvPr id="6" name="TextBox 5">
            <a:extLst>
              <a:ext uri="{FF2B5EF4-FFF2-40B4-BE49-F238E27FC236}">
                <a16:creationId xmlns:a16="http://schemas.microsoft.com/office/drawing/2014/main" id="{F91CC184-4960-49E2-94F8-B5EB6D7E43BD}"/>
              </a:ext>
            </a:extLst>
          </p:cNvPr>
          <p:cNvSpPr txBox="1"/>
          <p:nvPr/>
        </p:nvSpPr>
        <p:spPr>
          <a:xfrm>
            <a:off x="553673" y="625194"/>
            <a:ext cx="9907354" cy="6186309"/>
          </a:xfrm>
          <a:prstGeom prst="rect">
            <a:avLst/>
          </a:prstGeom>
          <a:solidFill>
            <a:schemeClr val="accent2">
              <a:lumMod val="40000"/>
              <a:lumOff val="60000"/>
            </a:schemeClr>
          </a:solidFill>
        </p:spPr>
        <p:txBody>
          <a:bodyPr wrap="square" rtlCol="0">
            <a:spAutoFit/>
          </a:bodyPr>
          <a:lstStyle/>
          <a:p>
            <a:r>
              <a:rPr lang="en-NZ" b="1" dirty="0"/>
              <a:t>“The needless filtering of the image through some observing consciousness.” Strunk and White. i.e. </a:t>
            </a:r>
          </a:p>
          <a:p>
            <a:endParaRPr lang="en-NZ" b="1" dirty="0"/>
          </a:p>
          <a:p>
            <a:r>
              <a:rPr lang="en-NZ" b="1" dirty="0"/>
              <a:t>Turning, she noticed two snakes fighting in among the rocks.</a:t>
            </a:r>
          </a:p>
          <a:p>
            <a:endParaRPr lang="en-NZ" b="1" dirty="0"/>
          </a:p>
          <a:p>
            <a:endParaRPr lang="en-NZ" b="1" dirty="0"/>
          </a:p>
          <a:p>
            <a:r>
              <a:rPr lang="en-NZ" b="1" dirty="0"/>
              <a:t>She turned. In among the rocks, two snakes were fighting.</a:t>
            </a:r>
          </a:p>
          <a:p>
            <a:endParaRPr lang="en-NZ" b="1" dirty="0"/>
          </a:p>
          <a:p>
            <a:endParaRPr lang="en-NZ" b="1" dirty="0"/>
          </a:p>
          <a:p>
            <a:r>
              <a:rPr lang="en-NZ" b="1" dirty="0"/>
              <a:t>She turned. In among the rocks, two snakes whipped and lashed, striking at each other.</a:t>
            </a:r>
          </a:p>
          <a:p>
            <a:endParaRPr lang="en-NZ" b="1" dirty="0"/>
          </a:p>
          <a:p>
            <a:endParaRPr lang="en-NZ" b="1" dirty="0"/>
          </a:p>
          <a:p>
            <a:r>
              <a:rPr lang="en-NZ" b="1" dirty="0"/>
              <a:t>JUST GIVE THE ACTION/DESCRIPTION AS VIVIDLY AS POSSIBLE!  </a:t>
            </a:r>
          </a:p>
          <a:p>
            <a:r>
              <a:rPr lang="en-NZ" b="1" dirty="0"/>
              <a:t>(Side note: sentences starting with an ‘</a:t>
            </a:r>
            <a:r>
              <a:rPr lang="en-NZ" b="1" dirty="0" err="1"/>
              <a:t>ing</a:t>
            </a:r>
            <a:r>
              <a:rPr lang="en-NZ" b="1" dirty="0"/>
              <a:t>’ word should be avoided as often cause confusion and weaken sentence.)</a:t>
            </a:r>
          </a:p>
          <a:p>
            <a:endParaRPr lang="en-NZ" b="1" dirty="0"/>
          </a:p>
          <a:p>
            <a:r>
              <a:rPr lang="en-NZ" b="1" dirty="0">
                <a:highlight>
                  <a:srgbClr val="FFFF00"/>
                </a:highlight>
              </a:rPr>
              <a:t>Any other filtering devices you can think of that could be eliminated?</a:t>
            </a:r>
          </a:p>
          <a:p>
            <a:endParaRPr lang="en-NZ" b="1" dirty="0"/>
          </a:p>
          <a:p>
            <a:endParaRPr lang="en-NZ" b="1" dirty="0"/>
          </a:p>
          <a:p>
            <a:r>
              <a:rPr lang="en-NZ" b="1" dirty="0"/>
              <a:t>Vividness urges that almost every occurrence of such phrases as ‘</a:t>
            </a:r>
            <a:r>
              <a:rPr lang="en-NZ" b="1" dirty="0">
                <a:highlight>
                  <a:srgbClr val="00FF00"/>
                </a:highlight>
              </a:rPr>
              <a:t>she noticed</a:t>
            </a:r>
            <a:r>
              <a:rPr lang="en-NZ" b="1" dirty="0"/>
              <a:t>’, ‘</a:t>
            </a:r>
            <a:r>
              <a:rPr lang="en-NZ" b="1" dirty="0">
                <a:highlight>
                  <a:srgbClr val="00FF00"/>
                </a:highlight>
              </a:rPr>
              <a:t>she saw</a:t>
            </a:r>
            <a:r>
              <a:rPr lang="en-NZ" b="1" dirty="0"/>
              <a:t>’, ‘</a:t>
            </a:r>
            <a:r>
              <a:rPr lang="en-NZ" b="1" dirty="0">
                <a:highlight>
                  <a:srgbClr val="00FF00"/>
                </a:highlight>
              </a:rPr>
              <a:t>she thought</a:t>
            </a:r>
            <a:r>
              <a:rPr lang="en-NZ" b="1" dirty="0"/>
              <a:t>’, ‘</a:t>
            </a:r>
            <a:r>
              <a:rPr lang="en-NZ" b="1" dirty="0">
                <a:highlight>
                  <a:srgbClr val="00FF00"/>
                </a:highlight>
              </a:rPr>
              <a:t>she realised</a:t>
            </a:r>
            <a:r>
              <a:rPr lang="en-NZ" b="1" dirty="0"/>
              <a:t>’, ‘</a:t>
            </a:r>
            <a:r>
              <a:rPr lang="en-NZ" b="1" dirty="0">
                <a:highlight>
                  <a:srgbClr val="00FF00"/>
                </a:highlight>
              </a:rPr>
              <a:t>she heard</a:t>
            </a:r>
            <a:r>
              <a:rPr lang="en-NZ" b="1" dirty="0"/>
              <a:t>’ and so on can be eliminated and, instead, told through the senses. </a:t>
            </a:r>
          </a:p>
          <a:p>
            <a:endParaRPr lang="en-NZ" b="1" dirty="0"/>
          </a:p>
          <a:p>
            <a:endParaRPr lang="en-NZ" dirty="0"/>
          </a:p>
        </p:txBody>
      </p:sp>
      <p:sp>
        <p:nvSpPr>
          <p:cNvPr id="7" name="Arrow: Down 6">
            <a:extLst>
              <a:ext uri="{FF2B5EF4-FFF2-40B4-BE49-F238E27FC236}">
                <a16:creationId xmlns:a16="http://schemas.microsoft.com/office/drawing/2014/main" id="{069CA5BD-FD2E-4415-B623-B71C36C4A8C5}"/>
              </a:ext>
            </a:extLst>
          </p:cNvPr>
          <p:cNvSpPr/>
          <p:nvPr/>
        </p:nvSpPr>
        <p:spPr>
          <a:xfrm>
            <a:off x="2659225" y="1513223"/>
            <a:ext cx="270588" cy="335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Arrow: Down 7">
            <a:extLst>
              <a:ext uri="{FF2B5EF4-FFF2-40B4-BE49-F238E27FC236}">
                <a16:creationId xmlns:a16="http://schemas.microsoft.com/office/drawing/2014/main" id="{A27E927B-919A-42A3-A3C0-265904B3B98E}"/>
              </a:ext>
            </a:extLst>
          </p:cNvPr>
          <p:cNvSpPr/>
          <p:nvPr/>
        </p:nvSpPr>
        <p:spPr>
          <a:xfrm>
            <a:off x="2659225" y="2393805"/>
            <a:ext cx="270588" cy="335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795481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995C5A-54D6-4C6D-8462-6DD1161473E9}"/>
              </a:ext>
            </a:extLst>
          </p:cNvPr>
          <p:cNvSpPr>
            <a:spLocks noGrp="1"/>
          </p:cNvSpPr>
          <p:nvPr>
            <p:ph idx="1"/>
          </p:nvPr>
        </p:nvSpPr>
        <p:spPr>
          <a:xfrm>
            <a:off x="838200" y="102636"/>
            <a:ext cx="10515600" cy="6447453"/>
          </a:xfrm>
          <a:solidFill>
            <a:schemeClr val="accent6">
              <a:lumMod val="20000"/>
              <a:lumOff val="80000"/>
            </a:schemeClr>
          </a:solidFill>
        </p:spPr>
        <p:txBody>
          <a:bodyPr>
            <a:normAutofit lnSpcReduction="10000"/>
          </a:bodyPr>
          <a:lstStyle/>
          <a:p>
            <a:pPr marL="0" indent="0">
              <a:buNone/>
            </a:pPr>
            <a:r>
              <a:rPr lang="en-NZ" dirty="0"/>
              <a:t>Mrs. Blair made her way to the chair by the window and sank gratefully into it. She looked out the window and there, across the street, she saw the ivory BMW parked in front of the fire plug once more. It seemed to her, though, that something was wrong with it. She noticed that it was listing slightly toward the back and side, and then saw that the back rim was resting almost on the asphalt.</a:t>
            </a:r>
          </a:p>
          <a:p>
            <a:pPr marL="0" indent="0">
              <a:buNone/>
            </a:pPr>
            <a:endParaRPr lang="en-NZ" dirty="0"/>
          </a:p>
          <a:p>
            <a:pPr marL="0" indent="0">
              <a:buNone/>
            </a:pPr>
            <a:r>
              <a:rPr lang="en-NZ" dirty="0"/>
              <a:t>Mrs. Blair made her way to the chair by the window and sank gratefully into it. Across the street the ivory BMW was parked in front of the fire plug again. Something was wrong with it, though. It was listing toward the back and side, the back rim resting almost on the asphalt. </a:t>
            </a:r>
          </a:p>
          <a:p>
            <a:pPr marL="0" indent="0">
              <a:buNone/>
            </a:pPr>
            <a:endParaRPr lang="en-NZ" dirty="0"/>
          </a:p>
          <a:p>
            <a:pPr marL="0" indent="0">
              <a:buNone/>
            </a:pPr>
            <a:r>
              <a:rPr lang="en-NZ" dirty="0"/>
              <a:t>Mrs. Blair collapsed into the chair by the window and propped her legs up on the coffee table. Across the street that damn ivory BMW was parked in front of the fire plug again. Something was wrong. It listed toward the back and side, the rear rim hovering above the asphalt (*or just ‘on the asphalt’.) </a:t>
            </a:r>
          </a:p>
        </p:txBody>
      </p:sp>
      <p:sp>
        <p:nvSpPr>
          <p:cNvPr id="4" name="Arrow: Down 3">
            <a:extLst>
              <a:ext uri="{FF2B5EF4-FFF2-40B4-BE49-F238E27FC236}">
                <a16:creationId xmlns:a16="http://schemas.microsoft.com/office/drawing/2014/main" id="{8781ADC5-1114-45DB-800A-955FCA655379}"/>
              </a:ext>
            </a:extLst>
          </p:cNvPr>
          <p:cNvSpPr/>
          <p:nvPr/>
        </p:nvSpPr>
        <p:spPr>
          <a:xfrm>
            <a:off x="4114800" y="2258008"/>
            <a:ext cx="484632" cy="559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rrow: Down 4">
            <a:extLst>
              <a:ext uri="{FF2B5EF4-FFF2-40B4-BE49-F238E27FC236}">
                <a16:creationId xmlns:a16="http://schemas.microsoft.com/office/drawing/2014/main" id="{96363CD5-0D5A-4ACA-9C7B-92B144B944AA}"/>
              </a:ext>
            </a:extLst>
          </p:cNvPr>
          <p:cNvSpPr/>
          <p:nvPr/>
        </p:nvSpPr>
        <p:spPr>
          <a:xfrm>
            <a:off x="4114800" y="4124129"/>
            <a:ext cx="484632" cy="559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721493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E311-3792-480E-A074-20D89BD2955F}"/>
              </a:ext>
            </a:extLst>
          </p:cNvPr>
          <p:cNvSpPr>
            <a:spLocks noGrp="1"/>
          </p:cNvSpPr>
          <p:nvPr>
            <p:ph type="title"/>
          </p:nvPr>
        </p:nvSpPr>
        <p:spPr>
          <a:xfrm>
            <a:off x="838200" y="365126"/>
            <a:ext cx="10515600" cy="691888"/>
          </a:xfrm>
          <a:solidFill>
            <a:schemeClr val="accent4"/>
          </a:solidFill>
        </p:spPr>
        <p:txBody>
          <a:bodyPr>
            <a:normAutofit/>
          </a:bodyPr>
          <a:lstStyle/>
          <a:p>
            <a:r>
              <a:rPr lang="en-NZ" sz="2000" b="1" dirty="0"/>
              <a:t>A similar filtering occurs when the writer chooses to begin flashback and mistakenly supposes that the reader isn’t clever enough to follow this technique without a guiding translation:</a:t>
            </a:r>
          </a:p>
        </p:txBody>
      </p:sp>
      <p:sp>
        <p:nvSpPr>
          <p:cNvPr id="3" name="Content Placeholder 2">
            <a:extLst>
              <a:ext uri="{FF2B5EF4-FFF2-40B4-BE49-F238E27FC236}">
                <a16:creationId xmlns:a16="http://schemas.microsoft.com/office/drawing/2014/main" id="{57415C70-7523-48AC-B32F-8C641ED40BE5}"/>
              </a:ext>
            </a:extLst>
          </p:cNvPr>
          <p:cNvSpPr>
            <a:spLocks noGrp="1"/>
          </p:cNvSpPr>
          <p:nvPr>
            <p:ph idx="1"/>
          </p:nvPr>
        </p:nvSpPr>
        <p:spPr>
          <a:xfrm>
            <a:off x="838200" y="1057014"/>
            <a:ext cx="10515600" cy="5119949"/>
          </a:xfrm>
          <a:solidFill>
            <a:schemeClr val="accent4">
              <a:lumMod val="60000"/>
              <a:lumOff val="40000"/>
            </a:schemeClr>
          </a:solidFill>
        </p:spPr>
        <p:txBody>
          <a:bodyPr>
            <a:normAutofit fontScale="92500" lnSpcReduction="10000"/>
          </a:bodyPr>
          <a:lstStyle/>
          <a:p>
            <a:endParaRPr lang="en-NZ" dirty="0"/>
          </a:p>
          <a:p>
            <a:pPr marL="0" indent="0">
              <a:buNone/>
            </a:pPr>
            <a:r>
              <a:rPr lang="en-NZ" b="1" dirty="0"/>
              <a:t>Mrs. Blair </a:t>
            </a:r>
            <a:r>
              <a:rPr lang="en-NZ" b="1" dirty="0">
                <a:highlight>
                  <a:srgbClr val="00FF00"/>
                </a:highlight>
              </a:rPr>
              <a:t>thought back to the time that </a:t>
            </a:r>
            <a:r>
              <a:rPr lang="en-NZ" b="1" dirty="0"/>
              <a:t>she and Henry had owned an ivory car, though it had been a Chevy. </a:t>
            </a:r>
            <a:r>
              <a:rPr lang="en-NZ" b="1" dirty="0">
                <a:highlight>
                  <a:srgbClr val="00FF00"/>
                </a:highlight>
              </a:rPr>
              <a:t>She remembered clearly that it had</a:t>
            </a:r>
            <a:r>
              <a:rPr lang="en-NZ" b="1" dirty="0"/>
              <a:t> a hood shaped like a sugar scoop, and chrome bumpers that stuck out a foot front and back. And there was that funny time, </a:t>
            </a:r>
            <a:r>
              <a:rPr lang="en-NZ" b="1" dirty="0">
                <a:highlight>
                  <a:srgbClr val="00FF00"/>
                </a:highlight>
              </a:rPr>
              <a:t>she recalled</a:t>
            </a:r>
            <a:r>
              <a:rPr lang="en-NZ" b="1" dirty="0"/>
              <a:t>, when Henry had to change the flat tyre on Alligator Alley, and she’d thought the alligators would come up out of the swamp.</a:t>
            </a:r>
          </a:p>
          <a:p>
            <a:endParaRPr lang="en-NZ" dirty="0"/>
          </a:p>
          <a:p>
            <a:pPr marL="0" indent="0">
              <a:buNone/>
            </a:pPr>
            <a:r>
              <a:rPr lang="en-NZ" b="1" dirty="0"/>
              <a:t>She and Henry owned an ivory car once, though it had been a Chevy, with a hood shaped like a sugar scoop and chrome bumpers that stuck out the front and back. And there was that funny time Henry </a:t>
            </a:r>
            <a:r>
              <a:rPr lang="en-NZ" b="1" dirty="0">
                <a:highlight>
                  <a:srgbClr val="FFFF00"/>
                </a:highlight>
              </a:rPr>
              <a:t>had to </a:t>
            </a:r>
            <a:r>
              <a:rPr lang="en-NZ" b="1" dirty="0"/>
              <a:t>change a flat tyre on Alligator Alley, and she’d </a:t>
            </a:r>
            <a:r>
              <a:rPr lang="en-NZ" b="1" dirty="0">
                <a:highlight>
                  <a:srgbClr val="FFFF00"/>
                </a:highlight>
              </a:rPr>
              <a:t>thought the alligators would come up out of the swamp.     </a:t>
            </a:r>
          </a:p>
          <a:p>
            <a:pPr marL="0" indent="0">
              <a:buNone/>
            </a:pPr>
            <a:r>
              <a:rPr lang="en-NZ" dirty="0">
                <a:highlight>
                  <a:srgbClr val="FFFF00"/>
                </a:highlight>
              </a:rPr>
              <a:t>How could you improve this further?</a:t>
            </a:r>
          </a:p>
        </p:txBody>
      </p:sp>
    </p:spTree>
    <p:extLst>
      <p:ext uri="{BB962C8B-B14F-4D97-AF65-F5344CB8AC3E}">
        <p14:creationId xmlns:p14="http://schemas.microsoft.com/office/powerpoint/2010/main" val="126796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19DEB-F01A-4A69-A183-EDE3A23CF918}"/>
              </a:ext>
            </a:extLst>
          </p:cNvPr>
          <p:cNvPicPr>
            <a:picLocks noChangeAspect="1"/>
          </p:cNvPicPr>
          <p:nvPr/>
        </p:nvPicPr>
        <p:blipFill>
          <a:blip r:embed="rId2"/>
          <a:stretch>
            <a:fillRect/>
          </a:stretch>
        </p:blipFill>
        <p:spPr>
          <a:xfrm>
            <a:off x="3125755" y="561390"/>
            <a:ext cx="5467739" cy="5809473"/>
          </a:xfrm>
          <a:prstGeom prst="rect">
            <a:avLst/>
          </a:prstGeom>
        </p:spPr>
      </p:pic>
      <p:sp>
        <p:nvSpPr>
          <p:cNvPr id="5" name="Title 4">
            <a:extLst>
              <a:ext uri="{FF2B5EF4-FFF2-40B4-BE49-F238E27FC236}">
                <a16:creationId xmlns:a16="http://schemas.microsoft.com/office/drawing/2014/main" id="{B99F131F-33D1-4E86-B1C5-DFFFAEAB66B7}"/>
              </a:ext>
            </a:extLst>
          </p:cNvPr>
          <p:cNvSpPr>
            <a:spLocks noGrp="1"/>
          </p:cNvSpPr>
          <p:nvPr>
            <p:ph type="title"/>
          </p:nvPr>
        </p:nvSpPr>
        <p:spPr/>
        <p:txBody>
          <a:bodyPr/>
          <a:lstStyle/>
          <a:p>
            <a:r>
              <a:rPr lang="en-NZ" b="1" dirty="0">
                <a:effectLst>
                  <a:glow rad="228600">
                    <a:schemeClr val="accent2">
                      <a:satMod val="175000"/>
                      <a:alpha val="40000"/>
                    </a:schemeClr>
                  </a:glow>
                </a:effectLst>
              </a:rPr>
              <a:t>Analyse your writing</a:t>
            </a:r>
          </a:p>
        </p:txBody>
      </p:sp>
      <p:sp>
        <p:nvSpPr>
          <p:cNvPr id="3" name="TextBox 2">
            <a:extLst>
              <a:ext uri="{FF2B5EF4-FFF2-40B4-BE49-F238E27FC236}">
                <a16:creationId xmlns:a16="http://schemas.microsoft.com/office/drawing/2014/main" id="{F324AE46-6F7D-46A8-9220-3A3453CA939E}"/>
              </a:ext>
            </a:extLst>
          </p:cNvPr>
          <p:cNvSpPr txBox="1"/>
          <p:nvPr/>
        </p:nvSpPr>
        <p:spPr>
          <a:xfrm>
            <a:off x="8593494" y="561390"/>
            <a:ext cx="3368351" cy="3693319"/>
          </a:xfrm>
          <a:prstGeom prst="rect">
            <a:avLst/>
          </a:prstGeom>
          <a:noFill/>
        </p:spPr>
        <p:txBody>
          <a:bodyPr wrap="square" rtlCol="0">
            <a:spAutoFit/>
          </a:bodyPr>
          <a:lstStyle/>
          <a:p>
            <a:r>
              <a:rPr lang="en-NZ" dirty="0"/>
              <a:t>Can you rewrite to avoid saying any of these:</a:t>
            </a:r>
          </a:p>
          <a:p>
            <a:endParaRPr lang="en-NZ" dirty="0"/>
          </a:p>
          <a:p>
            <a:r>
              <a:rPr lang="en-NZ" dirty="0"/>
              <a:t>Noticed</a:t>
            </a:r>
          </a:p>
          <a:p>
            <a:r>
              <a:rPr lang="en-NZ" dirty="0"/>
              <a:t>Saw</a:t>
            </a:r>
          </a:p>
          <a:p>
            <a:r>
              <a:rPr lang="en-NZ" dirty="0"/>
              <a:t>Looked</a:t>
            </a:r>
          </a:p>
          <a:p>
            <a:r>
              <a:rPr lang="en-NZ" dirty="0"/>
              <a:t>Went</a:t>
            </a:r>
          </a:p>
          <a:p>
            <a:r>
              <a:rPr lang="en-NZ" dirty="0"/>
              <a:t>Thought</a:t>
            </a:r>
          </a:p>
          <a:p>
            <a:r>
              <a:rPr lang="en-NZ" dirty="0"/>
              <a:t>Realised</a:t>
            </a:r>
          </a:p>
          <a:p>
            <a:r>
              <a:rPr lang="en-NZ" dirty="0"/>
              <a:t>Heard  </a:t>
            </a:r>
          </a:p>
          <a:p>
            <a:endParaRPr lang="en-NZ" dirty="0"/>
          </a:p>
          <a:p>
            <a:r>
              <a:rPr lang="en-NZ" dirty="0"/>
              <a:t>Anything else you can do to make the sentences more direct?</a:t>
            </a:r>
          </a:p>
        </p:txBody>
      </p:sp>
    </p:spTree>
    <p:extLst>
      <p:ext uri="{BB962C8B-B14F-4D97-AF65-F5344CB8AC3E}">
        <p14:creationId xmlns:p14="http://schemas.microsoft.com/office/powerpoint/2010/main" val="2592367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8955F-714C-0597-8CFA-21D544452D5B}"/>
              </a:ext>
            </a:extLst>
          </p:cNvPr>
          <p:cNvSpPr>
            <a:spLocks noGrp="1"/>
          </p:cNvSpPr>
          <p:nvPr>
            <p:ph type="title"/>
          </p:nvPr>
        </p:nvSpPr>
        <p:spPr/>
        <p:txBody>
          <a:bodyPr/>
          <a:lstStyle/>
          <a:p>
            <a:pPr algn="ctr"/>
            <a:r>
              <a:rPr lang="en-NZ" b="1" dirty="0"/>
              <a:t>Specific Detail:</a:t>
            </a:r>
          </a:p>
        </p:txBody>
      </p:sp>
      <p:sp>
        <p:nvSpPr>
          <p:cNvPr id="3" name="Content Placeholder 2">
            <a:extLst>
              <a:ext uri="{FF2B5EF4-FFF2-40B4-BE49-F238E27FC236}">
                <a16:creationId xmlns:a16="http://schemas.microsoft.com/office/drawing/2014/main" id="{C54EC0C4-C8AB-033A-521E-439AAB952F83}"/>
              </a:ext>
            </a:extLst>
          </p:cNvPr>
          <p:cNvSpPr>
            <a:spLocks noGrp="1"/>
          </p:cNvSpPr>
          <p:nvPr>
            <p:ph idx="1"/>
          </p:nvPr>
        </p:nvSpPr>
        <p:spPr>
          <a:xfrm>
            <a:off x="838200" y="1359017"/>
            <a:ext cx="10515600" cy="4817946"/>
          </a:xfrm>
        </p:spPr>
        <p:txBody>
          <a:bodyPr>
            <a:normAutofit lnSpcReduction="10000"/>
          </a:bodyPr>
          <a:lstStyle/>
          <a:p>
            <a:r>
              <a:rPr lang="en-US" dirty="0"/>
              <a:t>Specificity in writing is about using </a:t>
            </a:r>
            <a:r>
              <a:rPr lang="en-US" dirty="0">
                <a:highlight>
                  <a:srgbClr val="FFFF00"/>
                </a:highlight>
              </a:rPr>
              <a:t>precise, sharply defined words that convey your unique story (and the voice of your character).</a:t>
            </a:r>
            <a:r>
              <a:rPr lang="en-US" dirty="0"/>
              <a:t>..  being specific, rather than general, conjures </a:t>
            </a:r>
            <a:r>
              <a:rPr lang="en-US" dirty="0">
                <a:highlight>
                  <a:srgbClr val="FFFF00"/>
                </a:highlight>
              </a:rPr>
              <a:t>vivid settings and character</a:t>
            </a:r>
            <a:r>
              <a:rPr lang="en-US" dirty="0"/>
              <a:t>, with economy of words. Here is an example:</a:t>
            </a:r>
          </a:p>
          <a:p>
            <a:pPr marL="0" indent="0">
              <a:buNone/>
            </a:pPr>
            <a:r>
              <a:rPr lang="en-US" b="1" dirty="0"/>
              <a:t>General:</a:t>
            </a:r>
            <a:r>
              <a:rPr lang="en-US" dirty="0"/>
              <a:t> </a:t>
            </a:r>
            <a:r>
              <a:rPr lang="en-US" u="sng" dirty="0"/>
              <a:t>A woman</a:t>
            </a:r>
            <a:r>
              <a:rPr lang="en-US" dirty="0"/>
              <a:t> </a:t>
            </a:r>
            <a:r>
              <a:rPr lang="en-US" u="sng" dirty="0"/>
              <a:t>walked</a:t>
            </a:r>
            <a:r>
              <a:rPr lang="en-US" dirty="0"/>
              <a:t> into </a:t>
            </a:r>
            <a:r>
              <a:rPr lang="en-US" u="sng" dirty="0"/>
              <a:t>a</a:t>
            </a:r>
            <a:r>
              <a:rPr lang="en-US" dirty="0"/>
              <a:t> </a:t>
            </a:r>
            <a:r>
              <a:rPr lang="en-US" u="sng" dirty="0"/>
              <a:t>room</a:t>
            </a:r>
            <a:r>
              <a:rPr lang="en-US" dirty="0"/>
              <a:t>.</a:t>
            </a:r>
          </a:p>
          <a:p>
            <a:pPr marL="0" indent="0">
              <a:buNone/>
            </a:pPr>
            <a:br>
              <a:rPr lang="en-US" dirty="0"/>
            </a:br>
            <a:r>
              <a:rPr lang="en-US" b="1" dirty="0"/>
              <a:t>Specific:</a:t>
            </a:r>
            <a:r>
              <a:rPr lang="en-US" dirty="0"/>
              <a:t> </a:t>
            </a:r>
            <a:r>
              <a:rPr lang="en-US" u="sng" dirty="0"/>
              <a:t>The Rani</a:t>
            </a:r>
            <a:r>
              <a:rPr lang="en-US" dirty="0"/>
              <a:t> </a:t>
            </a:r>
            <a:r>
              <a:rPr lang="en-US" u="sng" dirty="0"/>
              <a:t>strode</a:t>
            </a:r>
            <a:r>
              <a:rPr lang="en-US" dirty="0"/>
              <a:t> into </a:t>
            </a:r>
            <a:r>
              <a:rPr lang="en-US" u="sng" dirty="0"/>
              <a:t>her</a:t>
            </a:r>
            <a:r>
              <a:rPr lang="en-US" dirty="0"/>
              <a:t> </a:t>
            </a:r>
            <a:r>
              <a:rPr lang="en-US" u="sng" dirty="0"/>
              <a:t>harem</a:t>
            </a:r>
            <a:r>
              <a:rPr lang="en-US" dirty="0"/>
              <a:t>.</a:t>
            </a:r>
          </a:p>
          <a:p>
            <a:pPr marL="0" indent="0">
              <a:buNone/>
            </a:pPr>
            <a:r>
              <a:rPr lang="en-US" dirty="0"/>
              <a:t>Each sentence has the same number of words. The first is a vague woman, in a vague place. The second tells us who the woman is, her gait hints at her mood, and we know she is entering the confines of women’s quarters – but HER women’s quarters.</a:t>
            </a:r>
          </a:p>
          <a:p>
            <a:pPr marL="0" indent="0">
              <a:buNone/>
            </a:pPr>
            <a:r>
              <a:rPr lang="en-NZ" sz="1400" dirty="0"/>
              <a:t>From: https://thehistoryquill.com/how-specificity-can-elevate-your-writing/</a:t>
            </a:r>
          </a:p>
        </p:txBody>
      </p:sp>
      <p:sp>
        <p:nvSpPr>
          <p:cNvPr id="20" name="Arrow: Down 19">
            <a:extLst>
              <a:ext uri="{FF2B5EF4-FFF2-40B4-BE49-F238E27FC236}">
                <a16:creationId xmlns:a16="http://schemas.microsoft.com/office/drawing/2014/main" id="{C233DC7A-70D4-2460-C71F-C6A3C602A22A}"/>
              </a:ext>
            </a:extLst>
          </p:cNvPr>
          <p:cNvSpPr/>
          <p:nvPr/>
        </p:nvSpPr>
        <p:spPr>
          <a:xfrm>
            <a:off x="2763822" y="3363984"/>
            <a:ext cx="45719" cy="2684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Arrow: Down 20">
            <a:extLst>
              <a:ext uri="{FF2B5EF4-FFF2-40B4-BE49-F238E27FC236}">
                <a16:creationId xmlns:a16="http://schemas.microsoft.com/office/drawing/2014/main" id="{291102DA-9889-D9DE-BF5B-BCC4FCAFE848}"/>
              </a:ext>
            </a:extLst>
          </p:cNvPr>
          <p:cNvSpPr/>
          <p:nvPr/>
        </p:nvSpPr>
        <p:spPr>
          <a:xfrm flipH="1">
            <a:off x="3986691" y="3363984"/>
            <a:ext cx="45720" cy="2684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Arrow: Down 21">
            <a:extLst>
              <a:ext uri="{FF2B5EF4-FFF2-40B4-BE49-F238E27FC236}">
                <a16:creationId xmlns:a16="http://schemas.microsoft.com/office/drawing/2014/main" id="{65AF4EA7-A3F4-67D7-5231-23F4151E1144}"/>
              </a:ext>
            </a:extLst>
          </p:cNvPr>
          <p:cNvSpPr/>
          <p:nvPr/>
        </p:nvSpPr>
        <p:spPr>
          <a:xfrm flipH="1">
            <a:off x="5465006" y="3363984"/>
            <a:ext cx="45719" cy="2684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Arrow: Down 22">
            <a:extLst>
              <a:ext uri="{FF2B5EF4-FFF2-40B4-BE49-F238E27FC236}">
                <a16:creationId xmlns:a16="http://schemas.microsoft.com/office/drawing/2014/main" id="{0CE2D38D-FD78-91A6-0445-3CF55F0CE453}"/>
              </a:ext>
            </a:extLst>
          </p:cNvPr>
          <p:cNvSpPr/>
          <p:nvPr/>
        </p:nvSpPr>
        <p:spPr>
          <a:xfrm flipH="1">
            <a:off x="6099773" y="3363984"/>
            <a:ext cx="45719" cy="2684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mc:AlternateContent xmlns:mc="http://schemas.openxmlformats.org/markup-compatibility/2006">
        <mc:Choice xmlns:p14="http://schemas.microsoft.com/office/powerpoint/2010/main" Requires="p14">
          <p:contentPart p14:bwMode="auto" r:id="rId2">
            <p14:nvContentPartPr>
              <p14:cNvPr id="25" name="Ink 24">
                <a:extLst>
                  <a:ext uri="{FF2B5EF4-FFF2-40B4-BE49-F238E27FC236}">
                    <a16:creationId xmlns:a16="http://schemas.microsoft.com/office/drawing/2014/main" id="{056C844F-3B24-90DB-3696-A441CE53066E}"/>
                  </a:ext>
                </a:extLst>
              </p14:cNvPr>
              <p14:cNvContentPartPr/>
              <p14:nvPr/>
            </p14:nvContentPartPr>
            <p14:xfrm>
              <a:off x="-142880" y="889147"/>
              <a:ext cx="360" cy="360"/>
            </p14:xfrm>
          </p:contentPart>
        </mc:Choice>
        <mc:Fallback>
          <p:pic>
            <p:nvPicPr>
              <p:cNvPr id="25" name="Ink 24">
                <a:extLst>
                  <a:ext uri="{FF2B5EF4-FFF2-40B4-BE49-F238E27FC236}">
                    <a16:creationId xmlns:a16="http://schemas.microsoft.com/office/drawing/2014/main" id="{056C844F-3B24-90DB-3696-A441CE53066E}"/>
                  </a:ext>
                </a:extLst>
              </p:cNvPr>
              <p:cNvPicPr/>
              <p:nvPr/>
            </p:nvPicPr>
            <p:blipFill>
              <a:blip r:embed="rId3"/>
              <a:stretch>
                <a:fillRect/>
              </a:stretch>
            </p:blipFill>
            <p:spPr>
              <a:xfrm>
                <a:off x="-151880" y="880147"/>
                <a:ext cx="18000" cy="18000"/>
              </a:xfrm>
              <a:prstGeom prst="rect">
                <a:avLst/>
              </a:prstGeom>
            </p:spPr>
          </p:pic>
        </mc:Fallback>
      </mc:AlternateContent>
    </p:spTree>
    <p:extLst>
      <p:ext uri="{BB962C8B-B14F-4D97-AF65-F5344CB8AC3E}">
        <p14:creationId xmlns:p14="http://schemas.microsoft.com/office/powerpoint/2010/main" val="2165300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96FED-6344-8B57-9C6B-7A8383603722}"/>
              </a:ext>
            </a:extLst>
          </p:cNvPr>
          <p:cNvSpPr>
            <a:spLocks noGrp="1"/>
          </p:cNvSpPr>
          <p:nvPr>
            <p:ph type="title"/>
          </p:nvPr>
        </p:nvSpPr>
        <p:spPr/>
        <p:txBody>
          <a:bodyPr/>
          <a:lstStyle/>
          <a:p>
            <a:r>
              <a:rPr lang="en-NZ" dirty="0"/>
              <a:t>Creating a vivid picture</a:t>
            </a:r>
            <a:br>
              <a:rPr lang="en-NZ" dirty="0"/>
            </a:br>
            <a:r>
              <a:rPr lang="en-NZ" dirty="0"/>
              <a:t>in the reader’s mind…</a:t>
            </a:r>
          </a:p>
        </p:txBody>
      </p:sp>
      <p:pic>
        <p:nvPicPr>
          <p:cNvPr id="5" name="Content Placeholder 4" descr="A close-up of a text&#10;&#10;Description automatically generated with medium confidence">
            <a:extLst>
              <a:ext uri="{FF2B5EF4-FFF2-40B4-BE49-F238E27FC236}">
                <a16:creationId xmlns:a16="http://schemas.microsoft.com/office/drawing/2014/main" id="{7E8ABF50-CF48-950B-2AEB-F8F6C0C0F7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7971" y="-154947"/>
            <a:ext cx="4832057" cy="7676845"/>
          </a:xfrm>
        </p:spPr>
      </p:pic>
      <p:pic>
        <p:nvPicPr>
          <p:cNvPr id="8" name="Picture 7" descr="A book cover with a person's face&#10;&#10;Description automatically generated with medium confidence">
            <a:extLst>
              <a:ext uri="{FF2B5EF4-FFF2-40B4-BE49-F238E27FC236}">
                <a16:creationId xmlns:a16="http://schemas.microsoft.com/office/drawing/2014/main" id="{CCFD72F4-E1A2-4B3C-2DD5-D9B78A2C5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920" y="2090057"/>
            <a:ext cx="2368266" cy="3620279"/>
          </a:xfrm>
          <a:prstGeom prst="rect">
            <a:avLst/>
          </a:prstGeom>
        </p:spPr>
      </p:pic>
      <p:sp>
        <p:nvSpPr>
          <p:cNvPr id="9" name="TextBox 8">
            <a:extLst>
              <a:ext uri="{FF2B5EF4-FFF2-40B4-BE49-F238E27FC236}">
                <a16:creationId xmlns:a16="http://schemas.microsoft.com/office/drawing/2014/main" id="{637B39A8-E449-9FCA-804D-95ED2DAE5413}"/>
              </a:ext>
            </a:extLst>
          </p:cNvPr>
          <p:cNvSpPr txBox="1"/>
          <p:nvPr/>
        </p:nvSpPr>
        <p:spPr>
          <a:xfrm>
            <a:off x="511728" y="5914239"/>
            <a:ext cx="5763237" cy="646331"/>
          </a:xfrm>
          <a:prstGeom prst="rect">
            <a:avLst/>
          </a:prstGeom>
          <a:noFill/>
        </p:spPr>
        <p:txBody>
          <a:bodyPr wrap="square" rtlCol="0">
            <a:spAutoFit/>
          </a:bodyPr>
          <a:lstStyle/>
          <a:p>
            <a:r>
              <a:rPr lang="en-NZ" dirty="0"/>
              <a:t>Use all the senses: sights, sounds, tastes, smells, touch, plus emotions and attitudes . . .  Research, research, research!!</a:t>
            </a:r>
          </a:p>
        </p:txBody>
      </p:sp>
    </p:spTree>
    <p:extLst>
      <p:ext uri="{BB962C8B-B14F-4D97-AF65-F5344CB8AC3E}">
        <p14:creationId xmlns:p14="http://schemas.microsoft.com/office/powerpoint/2010/main" val="197724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D5C6-5A27-46BE-98F2-743B134E328C}"/>
              </a:ext>
            </a:extLst>
          </p:cNvPr>
          <p:cNvSpPr>
            <a:spLocks noGrp="1"/>
          </p:cNvSpPr>
          <p:nvPr>
            <p:ph type="title"/>
          </p:nvPr>
        </p:nvSpPr>
        <p:spPr>
          <a:xfrm>
            <a:off x="673754" y="643467"/>
            <a:ext cx="4203045" cy="1375608"/>
          </a:xfrm>
        </p:spPr>
        <p:txBody>
          <a:bodyPr anchor="ctr">
            <a:normAutofit/>
          </a:bodyPr>
          <a:lstStyle/>
          <a:p>
            <a:r>
              <a:rPr lang="en-NZ" b="1" dirty="0"/>
              <a:t>Example – specific detail via voice:</a:t>
            </a:r>
          </a:p>
        </p:txBody>
      </p:sp>
      <p:sp>
        <p:nvSpPr>
          <p:cNvPr id="3" name="Content Placeholder 2">
            <a:extLst>
              <a:ext uri="{FF2B5EF4-FFF2-40B4-BE49-F238E27FC236}">
                <a16:creationId xmlns:a16="http://schemas.microsoft.com/office/drawing/2014/main" id="{ACEC85F9-3138-4BF3-9C50-FD3A4E25378F}"/>
              </a:ext>
            </a:extLst>
          </p:cNvPr>
          <p:cNvSpPr>
            <a:spLocks noGrp="1"/>
          </p:cNvSpPr>
          <p:nvPr>
            <p:ph idx="1"/>
          </p:nvPr>
        </p:nvSpPr>
        <p:spPr>
          <a:xfrm>
            <a:off x="673754" y="2160590"/>
            <a:ext cx="3973943" cy="3440110"/>
          </a:xfrm>
        </p:spPr>
        <p:txBody>
          <a:bodyPr>
            <a:normAutofit/>
          </a:bodyPr>
          <a:lstStyle/>
          <a:p>
            <a:r>
              <a:rPr lang="en-NZ" dirty="0"/>
              <a:t>From ‘The Longest Drink in Town’ by Tracey Slaughter</a:t>
            </a:r>
          </a:p>
          <a:p>
            <a:r>
              <a:rPr lang="en-NZ" dirty="0"/>
              <a:t>An example of a very distinct cultural background providing the ‘lens’:</a:t>
            </a:r>
          </a:p>
          <a:p>
            <a:pPr marL="457200" lvl="1" indent="0">
              <a:buNone/>
            </a:pPr>
            <a:endParaRPr lang="en-NZ" dirty="0">
              <a:solidFill>
                <a:schemeClr val="bg1"/>
              </a:solidFill>
            </a:endParaRPr>
          </a:p>
        </p:txBody>
      </p:sp>
      <p:pic>
        <p:nvPicPr>
          <p:cNvPr id="5" name="Picture 4" descr="A screenshot of a cell phone&#10;&#10;Description automatically generated">
            <a:extLst>
              <a:ext uri="{FF2B5EF4-FFF2-40B4-BE49-F238E27FC236}">
                <a16:creationId xmlns:a16="http://schemas.microsoft.com/office/drawing/2014/main" id="{A83F53C0-3D8B-42B7-882E-22CD6D197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851" y="416013"/>
            <a:ext cx="5565027" cy="6115416"/>
          </a:xfrm>
          <a:prstGeom prst="rect">
            <a:avLst/>
          </a:prstGeom>
        </p:spPr>
      </p:pic>
      <mc:AlternateContent xmlns:mc="http://schemas.openxmlformats.org/markup-compatibility/2006">
        <mc:Choice xmlns:p14="http://schemas.microsoft.com/office/powerpoint/2010/main" Requires="p14">
          <p:contentPart p14:bwMode="auto" r:id="rId3">
            <p14:nvContentPartPr>
              <p14:cNvPr id="13" name="Ink 12">
                <a:extLst>
                  <a:ext uri="{FF2B5EF4-FFF2-40B4-BE49-F238E27FC236}">
                    <a16:creationId xmlns:a16="http://schemas.microsoft.com/office/drawing/2014/main" id="{D33B019B-9837-59DD-5072-8AECBDD46F95}"/>
                  </a:ext>
                </a:extLst>
              </p14:cNvPr>
              <p14:cNvContentPartPr/>
              <p14:nvPr/>
            </p14:nvContentPartPr>
            <p14:xfrm>
              <a:off x="6492640" y="755947"/>
              <a:ext cx="2322720" cy="32400"/>
            </p14:xfrm>
          </p:contentPart>
        </mc:Choice>
        <mc:Fallback>
          <p:pic>
            <p:nvPicPr>
              <p:cNvPr id="13" name="Ink 12">
                <a:extLst>
                  <a:ext uri="{FF2B5EF4-FFF2-40B4-BE49-F238E27FC236}">
                    <a16:creationId xmlns:a16="http://schemas.microsoft.com/office/drawing/2014/main" id="{D33B019B-9837-59DD-5072-8AECBDD46F95}"/>
                  </a:ext>
                </a:extLst>
              </p:cNvPr>
              <p:cNvPicPr/>
              <p:nvPr/>
            </p:nvPicPr>
            <p:blipFill>
              <a:blip r:embed="rId4"/>
              <a:stretch>
                <a:fillRect/>
              </a:stretch>
            </p:blipFill>
            <p:spPr>
              <a:xfrm>
                <a:off x="6439000" y="648307"/>
                <a:ext cx="24303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5" name="Ink 14">
                <a:extLst>
                  <a:ext uri="{FF2B5EF4-FFF2-40B4-BE49-F238E27FC236}">
                    <a16:creationId xmlns:a16="http://schemas.microsoft.com/office/drawing/2014/main" id="{FF570597-1E8B-9D69-2D6C-7E2DE6153928}"/>
                  </a:ext>
                </a:extLst>
              </p14:cNvPr>
              <p14:cNvContentPartPr/>
              <p14:nvPr/>
            </p14:nvContentPartPr>
            <p14:xfrm>
              <a:off x="9613480" y="997867"/>
              <a:ext cx="460800" cy="18000"/>
            </p14:xfrm>
          </p:contentPart>
        </mc:Choice>
        <mc:Fallback>
          <p:pic>
            <p:nvPicPr>
              <p:cNvPr id="15" name="Ink 14">
                <a:extLst>
                  <a:ext uri="{FF2B5EF4-FFF2-40B4-BE49-F238E27FC236}">
                    <a16:creationId xmlns:a16="http://schemas.microsoft.com/office/drawing/2014/main" id="{FF570597-1E8B-9D69-2D6C-7E2DE6153928}"/>
                  </a:ext>
                </a:extLst>
              </p:cNvPr>
              <p:cNvPicPr/>
              <p:nvPr/>
            </p:nvPicPr>
            <p:blipFill>
              <a:blip r:embed="rId6"/>
              <a:stretch>
                <a:fillRect/>
              </a:stretch>
            </p:blipFill>
            <p:spPr>
              <a:xfrm>
                <a:off x="9559480" y="890227"/>
                <a:ext cx="5684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 name="Ink 17">
                <a:extLst>
                  <a:ext uri="{FF2B5EF4-FFF2-40B4-BE49-F238E27FC236}">
                    <a16:creationId xmlns:a16="http://schemas.microsoft.com/office/drawing/2014/main" id="{E4DA8C72-8324-D85D-334E-651A2C3C205F}"/>
                  </a:ext>
                </a:extLst>
              </p14:cNvPr>
              <p14:cNvContentPartPr/>
              <p14:nvPr/>
            </p14:nvContentPartPr>
            <p14:xfrm>
              <a:off x="9915520" y="1252387"/>
              <a:ext cx="1393560" cy="39600"/>
            </p14:xfrm>
          </p:contentPart>
        </mc:Choice>
        <mc:Fallback>
          <p:pic>
            <p:nvPicPr>
              <p:cNvPr id="18" name="Ink 17">
                <a:extLst>
                  <a:ext uri="{FF2B5EF4-FFF2-40B4-BE49-F238E27FC236}">
                    <a16:creationId xmlns:a16="http://schemas.microsoft.com/office/drawing/2014/main" id="{E4DA8C72-8324-D85D-334E-651A2C3C205F}"/>
                  </a:ext>
                </a:extLst>
              </p:cNvPr>
              <p:cNvPicPr/>
              <p:nvPr/>
            </p:nvPicPr>
            <p:blipFill>
              <a:blip r:embed="rId8"/>
              <a:stretch>
                <a:fillRect/>
              </a:stretch>
            </p:blipFill>
            <p:spPr>
              <a:xfrm>
                <a:off x="9861520" y="1144747"/>
                <a:ext cx="15012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Ink 18">
                <a:extLst>
                  <a:ext uri="{FF2B5EF4-FFF2-40B4-BE49-F238E27FC236}">
                    <a16:creationId xmlns:a16="http://schemas.microsoft.com/office/drawing/2014/main" id="{011DF203-9787-C851-BFF3-AB0A1A795DB6}"/>
                  </a:ext>
                </a:extLst>
              </p14:cNvPr>
              <p14:cNvContentPartPr/>
              <p14:nvPr/>
            </p14:nvContentPartPr>
            <p14:xfrm>
              <a:off x="6190600" y="1607347"/>
              <a:ext cx="2706840" cy="79200"/>
            </p14:xfrm>
          </p:contentPart>
        </mc:Choice>
        <mc:Fallback>
          <p:pic>
            <p:nvPicPr>
              <p:cNvPr id="19" name="Ink 18">
                <a:extLst>
                  <a:ext uri="{FF2B5EF4-FFF2-40B4-BE49-F238E27FC236}">
                    <a16:creationId xmlns:a16="http://schemas.microsoft.com/office/drawing/2014/main" id="{011DF203-9787-C851-BFF3-AB0A1A795DB6}"/>
                  </a:ext>
                </a:extLst>
              </p:cNvPr>
              <p:cNvPicPr/>
              <p:nvPr/>
            </p:nvPicPr>
            <p:blipFill>
              <a:blip r:embed="rId10"/>
              <a:stretch>
                <a:fillRect/>
              </a:stretch>
            </p:blipFill>
            <p:spPr>
              <a:xfrm>
                <a:off x="6136960" y="1499347"/>
                <a:ext cx="281448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 name="Ink 19">
                <a:extLst>
                  <a:ext uri="{FF2B5EF4-FFF2-40B4-BE49-F238E27FC236}">
                    <a16:creationId xmlns:a16="http://schemas.microsoft.com/office/drawing/2014/main" id="{301C5B5D-1400-2323-924C-2F489FB3E8CB}"/>
                  </a:ext>
                </a:extLst>
              </p14:cNvPr>
              <p14:cNvContentPartPr/>
              <p14:nvPr/>
            </p14:nvContentPartPr>
            <p14:xfrm>
              <a:off x="9294520" y="1585387"/>
              <a:ext cx="1924560" cy="59040"/>
            </p14:xfrm>
          </p:contentPart>
        </mc:Choice>
        <mc:Fallback>
          <p:pic>
            <p:nvPicPr>
              <p:cNvPr id="20" name="Ink 19">
                <a:extLst>
                  <a:ext uri="{FF2B5EF4-FFF2-40B4-BE49-F238E27FC236}">
                    <a16:creationId xmlns:a16="http://schemas.microsoft.com/office/drawing/2014/main" id="{301C5B5D-1400-2323-924C-2F489FB3E8CB}"/>
                  </a:ext>
                </a:extLst>
              </p:cNvPr>
              <p:cNvPicPr/>
              <p:nvPr/>
            </p:nvPicPr>
            <p:blipFill>
              <a:blip r:embed="rId12"/>
              <a:stretch>
                <a:fillRect/>
              </a:stretch>
            </p:blipFill>
            <p:spPr>
              <a:xfrm>
                <a:off x="9240880" y="1477387"/>
                <a:ext cx="20322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 name="Ink 20">
                <a:extLst>
                  <a:ext uri="{FF2B5EF4-FFF2-40B4-BE49-F238E27FC236}">
                    <a16:creationId xmlns:a16="http://schemas.microsoft.com/office/drawing/2014/main" id="{218FBC41-1838-5F60-8E2A-6991630F7898}"/>
                  </a:ext>
                </a:extLst>
              </p14:cNvPr>
              <p14:cNvContentPartPr/>
              <p14:nvPr/>
            </p14:nvContentPartPr>
            <p14:xfrm>
              <a:off x="6148840" y="1967707"/>
              <a:ext cx="524880" cy="11880"/>
            </p14:xfrm>
          </p:contentPart>
        </mc:Choice>
        <mc:Fallback>
          <p:pic>
            <p:nvPicPr>
              <p:cNvPr id="21" name="Ink 20">
                <a:extLst>
                  <a:ext uri="{FF2B5EF4-FFF2-40B4-BE49-F238E27FC236}">
                    <a16:creationId xmlns:a16="http://schemas.microsoft.com/office/drawing/2014/main" id="{218FBC41-1838-5F60-8E2A-6991630F7898}"/>
                  </a:ext>
                </a:extLst>
              </p:cNvPr>
              <p:cNvPicPr/>
              <p:nvPr/>
            </p:nvPicPr>
            <p:blipFill>
              <a:blip r:embed="rId14"/>
              <a:stretch>
                <a:fillRect/>
              </a:stretch>
            </p:blipFill>
            <p:spPr>
              <a:xfrm>
                <a:off x="6094840" y="1860067"/>
                <a:ext cx="6325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2" name="Ink 21">
                <a:extLst>
                  <a:ext uri="{FF2B5EF4-FFF2-40B4-BE49-F238E27FC236}">
                    <a16:creationId xmlns:a16="http://schemas.microsoft.com/office/drawing/2014/main" id="{B0BDDB64-D7AF-02DB-20ED-03D9113807D0}"/>
                  </a:ext>
                </a:extLst>
              </p14:cNvPr>
              <p14:cNvContentPartPr/>
              <p14:nvPr/>
            </p14:nvContentPartPr>
            <p14:xfrm>
              <a:off x="9890320" y="1904707"/>
              <a:ext cx="1276920" cy="66960"/>
            </p14:xfrm>
          </p:contentPart>
        </mc:Choice>
        <mc:Fallback>
          <p:pic>
            <p:nvPicPr>
              <p:cNvPr id="22" name="Ink 21">
                <a:extLst>
                  <a:ext uri="{FF2B5EF4-FFF2-40B4-BE49-F238E27FC236}">
                    <a16:creationId xmlns:a16="http://schemas.microsoft.com/office/drawing/2014/main" id="{B0BDDB64-D7AF-02DB-20ED-03D9113807D0}"/>
                  </a:ext>
                </a:extLst>
              </p:cNvPr>
              <p:cNvPicPr/>
              <p:nvPr/>
            </p:nvPicPr>
            <p:blipFill>
              <a:blip r:embed="rId16"/>
              <a:stretch>
                <a:fillRect/>
              </a:stretch>
            </p:blipFill>
            <p:spPr>
              <a:xfrm>
                <a:off x="9836680" y="1797067"/>
                <a:ext cx="138456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 name="Ink 22">
                <a:extLst>
                  <a:ext uri="{FF2B5EF4-FFF2-40B4-BE49-F238E27FC236}">
                    <a16:creationId xmlns:a16="http://schemas.microsoft.com/office/drawing/2014/main" id="{989EF3DB-01E8-B071-010D-F11916596D1A}"/>
                  </a:ext>
                </a:extLst>
              </p14:cNvPr>
              <p14:cNvContentPartPr/>
              <p14:nvPr/>
            </p14:nvContentPartPr>
            <p14:xfrm>
              <a:off x="6224080" y="2239147"/>
              <a:ext cx="1755720" cy="76320"/>
            </p14:xfrm>
          </p:contentPart>
        </mc:Choice>
        <mc:Fallback>
          <p:pic>
            <p:nvPicPr>
              <p:cNvPr id="23" name="Ink 22">
                <a:extLst>
                  <a:ext uri="{FF2B5EF4-FFF2-40B4-BE49-F238E27FC236}">
                    <a16:creationId xmlns:a16="http://schemas.microsoft.com/office/drawing/2014/main" id="{989EF3DB-01E8-B071-010D-F11916596D1A}"/>
                  </a:ext>
                </a:extLst>
              </p:cNvPr>
              <p:cNvPicPr/>
              <p:nvPr/>
            </p:nvPicPr>
            <p:blipFill>
              <a:blip r:embed="rId18"/>
              <a:stretch>
                <a:fillRect/>
              </a:stretch>
            </p:blipFill>
            <p:spPr>
              <a:xfrm>
                <a:off x="6170440" y="2131507"/>
                <a:ext cx="18633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 name="Ink 23">
                <a:extLst>
                  <a:ext uri="{FF2B5EF4-FFF2-40B4-BE49-F238E27FC236}">
                    <a16:creationId xmlns:a16="http://schemas.microsoft.com/office/drawing/2014/main" id="{345126EB-5058-AB42-96F9-4D56C00743E5}"/>
                  </a:ext>
                </a:extLst>
              </p14:cNvPr>
              <p14:cNvContentPartPr/>
              <p14:nvPr/>
            </p14:nvContentPartPr>
            <p14:xfrm>
              <a:off x="8573440" y="2225827"/>
              <a:ext cx="624240" cy="56160"/>
            </p14:xfrm>
          </p:contentPart>
        </mc:Choice>
        <mc:Fallback>
          <p:pic>
            <p:nvPicPr>
              <p:cNvPr id="24" name="Ink 23">
                <a:extLst>
                  <a:ext uri="{FF2B5EF4-FFF2-40B4-BE49-F238E27FC236}">
                    <a16:creationId xmlns:a16="http://schemas.microsoft.com/office/drawing/2014/main" id="{345126EB-5058-AB42-96F9-4D56C00743E5}"/>
                  </a:ext>
                </a:extLst>
              </p:cNvPr>
              <p:cNvPicPr/>
              <p:nvPr/>
            </p:nvPicPr>
            <p:blipFill>
              <a:blip r:embed="rId20"/>
              <a:stretch>
                <a:fillRect/>
              </a:stretch>
            </p:blipFill>
            <p:spPr>
              <a:xfrm>
                <a:off x="8519440" y="2117827"/>
                <a:ext cx="7318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 name="Ink 24">
                <a:extLst>
                  <a:ext uri="{FF2B5EF4-FFF2-40B4-BE49-F238E27FC236}">
                    <a16:creationId xmlns:a16="http://schemas.microsoft.com/office/drawing/2014/main" id="{998DEA25-9520-B80A-B9C3-8A26A2037CD4}"/>
                  </a:ext>
                </a:extLst>
              </p14:cNvPr>
              <p14:cNvContentPartPr/>
              <p14:nvPr/>
            </p14:nvContentPartPr>
            <p14:xfrm>
              <a:off x="6492640" y="2818387"/>
              <a:ext cx="1358280" cy="25200"/>
            </p14:xfrm>
          </p:contentPart>
        </mc:Choice>
        <mc:Fallback>
          <p:pic>
            <p:nvPicPr>
              <p:cNvPr id="25" name="Ink 24">
                <a:extLst>
                  <a:ext uri="{FF2B5EF4-FFF2-40B4-BE49-F238E27FC236}">
                    <a16:creationId xmlns:a16="http://schemas.microsoft.com/office/drawing/2014/main" id="{998DEA25-9520-B80A-B9C3-8A26A2037CD4}"/>
                  </a:ext>
                </a:extLst>
              </p:cNvPr>
              <p:cNvPicPr/>
              <p:nvPr/>
            </p:nvPicPr>
            <p:blipFill>
              <a:blip r:embed="rId22"/>
              <a:stretch>
                <a:fillRect/>
              </a:stretch>
            </p:blipFill>
            <p:spPr>
              <a:xfrm>
                <a:off x="6439000" y="2710387"/>
                <a:ext cx="14659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6" name="Ink 25">
                <a:extLst>
                  <a:ext uri="{FF2B5EF4-FFF2-40B4-BE49-F238E27FC236}">
                    <a16:creationId xmlns:a16="http://schemas.microsoft.com/office/drawing/2014/main" id="{28278769-5F09-6CEF-3188-72FA8EA06D39}"/>
                  </a:ext>
                </a:extLst>
              </p14:cNvPr>
              <p14:cNvContentPartPr/>
              <p14:nvPr/>
            </p14:nvContentPartPr>
            <p14:xfrm>
              <a:off x="9344920" y="2827027"/>
              <a:ext cx="1017000" cy="360"/>
            </p14:xfrm>
          </p:contentPart>
        </mc:Choice>
        <mc:Fallback>
          <p:pic>
            <p:nvPicPr>
              <p:cNvPr id="26" name="Ink 25">
                <a:extLst>
                  <a:ext uri="{FF2B5EF4-FFF2-40B4-BE49-F238E27FC236}">
                    <a16:creationId xmlns:a16="http://schemas.microsoft.com/office/drawing/2014/main" id="{28278769-5F09-6CEF-3188-72FA8EA06D39}"/>
                  </a:ext>
                </a:extLst>
              </p:cNvPr>
              <p:cNvPicPr/>
              <p:nvPr/>
            </p:nvPicPr>
            <p:blipFill>
              <a:blip r:embed="rId24"/>
              <a:stretch>
                <a:fillRect/>
              </a:stretch>
            </p:blipFill>
            <p:spPr>
              <a:xfrm>
                <a:off x="9291280" y="2719027"/>
                <a:ext cx="1124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7" name="Ink 26">
                <a:extLst>
                  <a:ext uri="{FF2B5EF4-FFF2-40B4-BE49-F238E27FC236}">
                    <a16:creationId xmlns:a16="http://schemas.microsoft.com/office/drawing/2014/main" id="{E9617AFF-90FA-E682-6F40-027A8A7D2FB5}"/>
                  </a:ext>
                </a:extLst>
              </p14:cNvPr>
              <p14:cNvContentPartPr/>
              <p14:nvPr/>
            </p14:nvContentPartPr>
            <p14:xfrm>
              <a:off x="6324880" y="3405547"/>
              <a:ext cx="1644480" cy="360"/>
            </p14:xfrm>
          </p:contentPart>
        </mc:Choice>
        <mc:Fallback>
          <p:pic>
            <p:nvPicPr>
              <p:cNvPr id="27" name="Ink 26">
                <a:extLst>
                  <a:ext uri="{FF2B5EF4-FFF2-40B4-BE49-F238E27FC236}">
                    <a16:creationId xmlns:a16="http://schemas.microsoft.com/office/drawing/2014/main" id="{E9617AFF-90FA-E682-6F40-027A8A7D2FB5}"/>
                  </a:ext>
                </a:extLst>
              </p:cNvPr>
              <p:cNvPicPr/>
              <p:nvPr/>
            </p:nvPicPr>
            <p:blipFill>
              <a:blip r:embed="rId26"/>
              <a:stretch>
                <a:fillRect/>
              </a:stretch>
            </p:blipFill>
            <p:spPr>
              <a:xfrm>
                <a:off x="6271240" y="3297547"/>
                <a:ext cx="1752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8" name="Ink 27">
                <a:extLst>
                  <a:ext uri="{FF2B5EF4-FFF2-40B4-BE49-F238E27FC236}">
                    <a16:creationId xmlns:a16="http://schemas.microsoft.com/office/drawing/2014/main" id="{05C8F58D-CC6C-8B0B-43F2-C44C40D57B89}"/>
                  </a:ext>
                </a:extLst>
              </p14:cNvPr>
              <p14:cNvContentPartPr/>
              <p14:nvPr/>
            </p14:nvContentPartPr>
            <p14:xfrm>
              <a:off x="9143680" y="3617947"/>
              <a:ext cx="902880" cy="39960"/>
            </p14:xfrm>
          </p:contentPart>
        </mc:Choice>
        <mc:Fallback>
          <p:pic>
            <p:nvPicPr>
              <p:cNvPr id="28" name="Ink 27">
                <a:extLst>
                  <a:ext uri="{FF2B5EF4-FFF2-40B4-BE49-F238E27FC236}">
                    <a16:creationId xmlns:a16="http://schemas.microsoft.com/office/drawing/2014/main" id="{05C8F58D-CC6C-8B0B-43F2-C44C40D57B89}"/>
                  </a:ext>
                </a:extLst>
              </p:cNvPr>
              <p:cNvPicPr/>
              <p:nvPr/>
            </p:nvPicPr>
            <p:blipFill>
              <a:blip r:embed="rId28"/>
              <a:stretch>
                <a:fillRect/>
              </a:stretch>
            </p:blipFill>
            <p:spPr>
              <a:xfrm>
                <a:off x="9090040" y="3510307"/>
                <a:ext cx="10105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9" name="Ink 28">
                <a:extLst>
                  <a:ext uri="{FF2B5EF4-FFF2-40B4-BE49-F238E27FC236}">
                    <a16:creationId xmlns:a16="http://schemas.microsoft.com/office/drawing/2014/main" id="{19D72DBB-2585-33A8-12FE-E4A978A0AEF1}"/>
                  </a:ext>
                </a:extLst>
              </p14:cNvPr>
              <p14:cNvContentPartPr/>
              <p14:nvPr/>
            </p14:nvContentPartPr>
            <p14:xfrm>
              <a:off x="6241000" y="4198987"/>
              <a:ext cx="5163120" cy="189360"/>
            </p14:xfrm>
          </p:contentPart>
        </mc:Choice>
        <mc:Fallback>
          <p:pic>
            <p:nvPicPr>
              <p:cNvPr id="29" name="Ink 28">
                <a:extLst>
                  <a:ext uri="{FF2B5EF4-FFF2-40B4-BE49-F238E27FC236}">
                    <a16:creationId xmlns:a16="http://schemas.microsoft.com/office/drawing/2014/main" id="{19D72DBB-2585-33A8-12FE-E4A978A0AEF1}"/>
                  </a:ext>
                </a:extLst>
              </p:cNvPr>
              <p:cNvPicPr/>
              <p:nvPr/>
            </p:nvPicPr>
            <p:blipFill>
              <a:blip r:embed="rId30"/>
              <a:stretch>
                <a:fillRect/>
              </a:stretch>
            </p:blipFill>
            <p:spPr>
              <a:xfrm>
                <a:off x="6187360" y="4091347"/>
                <a:ext cx="527076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0" name="Ink 29">
                <a:extLst>
                  <a:ext uri="{FF2B5EF4-FFF2-40B4-BE49-F238E27FC236}">
                    <a16:creationId xmlns:a16="http://schemas.microsoft.com/office/drawing/2014/main" id="{307B9551-9BCF-86BE-646F-6CD528BE9CE6}"/>
                  </a:ext>
                </a:extLst>
              </p14:cNvPr>
              <p14:cNvContentPartPr/>
              <p14:nvPr/>
            </p14:nvContentPartPr>
            <p14:xfrm>
              <a:off x="6224080" y="4625227"/>
              <a:ext cx="1185840" cy="14040"/>
            </p14:xfrm>
          </p:contentPart>
        </mc:Choice>
        <mc:Fallback>
          <p:pic>
            <p:nvPicPr>
              <p:cNvPr id="30" name="Ink 29">
                <a:extLst>
                  <a:ext uri="{FF2B5EF4-FFF2-40B4-BE49-F238E27FC236}">
                    <a16:creationId xmlns:a16="http://schemas.microsoft.com/office/drawing/2014/main" id="{307B9551-9BCF-86BE-646F-6CD528BE9CE6}"/>
                  </a:ext>
                </a:extLst>
              </p:cNvPr>
              <p:cNvPicPr/>
              <p:nvPr/>
            </p:nvPicPr>
            <p:blipFill>
              <a:blip r:embed="rId32"/>
              <a:stretch>
                <a:fillRect/>
              </a:stretch>
            </p:blipFill>
            <p:spPr>
              <a:xfrm>
                <a:off x="6170440" y="4517587"/>
                <a:ext cx="12934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1" name="Ink 30">
                <a:extLst>
                  <a:ext uri="{FF2B5EF4-FFF2-40B4-BE49-F238E27FC236}">
                    <a16:creationId xmlns:a16="http://schemas.microsoft.com/office/drawing/2014/main" id="{33361511-DA0D-3714-9170-D65A71116629}"/>
                  </a:ext>
                </a:extLst>
              </p14:cNvPr>
              <p14:cNvContentPartPr/>
              <p14:nvPr/>
            </p14:nvContentPartPr>
            <p14:xfrm>
              <a:off x="10125040" y="4495987"/>
              <a:ext cx="798120" cy="42480"/>
            </p14:xfrm>
          </p:contentPart>
        </mc:Choice>
        <mc:Fallback>
          <p:pic>
            <p:nvPicPr>
              <p:cNvPr id="31" name="Ink 30">
                <a:extLst>
                  <a:ext uri="{FF2B5EF4-FFF2-40B4-BE49-F238E27FC236}">
                    <a16:creationId xmlns:a16="http://schemas.microsoft.com/office/drawing/2014/main" id="{33361511-DA0D-3714-9170-D65A71116629}"/>
                  </a:ext>
                </a:extLst>
              </p:cNvPr>
              <p:cNvPicPr/>
              <p:nvPr/>
            </p:nvPicPr>
            <p:blipFill>
              <a:blip r:embed="rId34"/>
              <a:stretch>
                <a:fillRect/>
              </a:stretch>
            </p:blipFill>
            <p:spPr>
              <a:xfrm>
                <a:off x="10071400" y="4388347"/>
                <a:ext cx="9057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2" name="Ink 31">
                <a:extLst>
                  <a:ext uri="{FF2B5EF4-FFF2-40B4-BE49-F238E27FC236}">
                    <a16:creationId xmlns:a16="http://schemas.microsoft.com/office/drawing/2014/main" id="{96FF6DF9-F92B-E5ED-B5E1-10A7DC34023F}"/>
                  </a:ext>
                </a:extLst>
              </p14:cNvPr>
              <p14:cNvContentPartPr/>
              <p14:nvPr/>
            </p14:nvContentPartPr>
            <p14:xfrm>
              <a:off x="7835080" y="4823227"/>
              <a:ext cx="747720" cy="25560"/>
            </p14:xfrm>
          </p:contentPart>
        </mc:Choice>
        <mc:Fallback>
          <p:pic>
            <p:nvPicPr>
              <p:cNvPr id="32" name="Ink 31">
                <a:extLst>
                  <a:ext uri="{FF2B5EF4-FFF2-40B4-BE49-F238E27FC236}">
                    <a16:creationId xmlns:a16="http://schemas.microsoft.com/office/drawing/2014/main" id="{96FF6DF9-F92B-E5ED-B5E1-10A7DC34023F}"/>
                  </a:ext>
                </a:extLst>
              </p:cNvPr>
              <p:cNvPicPr/>
              <p:nvPr/>
            </p:nvPicPr>
            <p:blipFill>
              <a:blip r:embed="rId36"/>
              <a:stretch>
                <a:fillRect/>
              </a:stretch>
            </p:blipFill>
            <p:spPr>
              <a:xfrm>
                <a:off x="7781080" y="4715227"/>
                <a:ext cx="8553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3" name="Ink 32">
                <a:extLst>
                  <a:ext uri="{FF2B5EF4-FFF2-40B4-BE49-F238E27FC236}">
                    <a16:creationId xmlns:a16="http://schemas.microsoft.com/office/drawing/2014/main" id="{6A2C5A31-A80E-EA26-D15E-397092507706}"/>
                  </a:ext>
                </a:extLst>
              </p14:cNvPr>
              <p14:cNvContentPartPr/>
              <p14:nvPr/>
            </p14:nvContentPartPr>
            <p14:xfrm>
              <a:off x="10309720" y="4692187"/>
              <a:ext cx="1029960" cy="131400"/>
            </p14:xfrm>
          </p:contentPart>
        </mc:Choice>
        <mc:Fallback>
          <p:pic>
            <p:nvPicPr>
              <p:cNvPr id="33" name="Ink 32">
                <a:extLst>
                  <a:ext uri="{FF2B5EF4-FFF2-40B4-BE49-F238E27FC236}">
                    <a16:creationId xmlns:a16="http://schemas.microsoft.com/office/drawing/2014/main" id="{6A2C5A31-A80E-EA26-D15E-397092507706}"/>
                  </a:ext>
                </a:extLst>
              </p:cNvPr>
              <p:cNvPicPr/>
              <p:nvPr/>
            </p:nvPicPr>
            <p:blipFill>
              <a:blip r:embed="rId38"/>
              <a:stretch>
                <a:fillRect/>
              </a:stretch>
            </p:blipFill>
            <p:spPr>
              <a:xfrm>
                <a:off x="10255720" y="4584547"/>
                <a:ext cx="113760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4" name="Ink 33">
                <a:extLst>
                  <a:ext uri="{FF2B5EF4-FFF2-40B4-BE49-F238E27FC236}">
                    <a16:creationId xmlns:a16="http://schemas.microsoft.com/office/drawing/2014/main" id="{4B06509A-2740-2B77-8109-CC1B3A8C0991}"/>
                  </a:ext>
                </a:extLst>
              </p14:cNvPr>
              <p14:cNvContentPartPr/>
              <p14:nvPr/>
            </p14:nvContentPartPr>
            <p14:xfrm>
              <a:off x="6257920" y="5014027"/>
              <a:ext cx="5028480" cy="195840"/>
            </p14:xfrm>
          </p:contentPart>
        </mc:Choice>
        <mc:Fallback>
          <p:pic>
            <p:nvPicPr>
              <p:cNvPr id="34" name="Ink 33">
                <a:extLst>
                  <a:ext uri="{FF2B5EF4-FFF2-40B4-BE49-F238E27FC236}">
                    <a16:creationId xmlns:a16="http://schemas.microsoft.com/office/drawing/2014/main" id="{4B06509A-2740-2B77-8109-CC1B3A8C0991}"/>
                  </a:ext>
                </a:extLst>
              </p:cNvPr>
              <p:cNvPicPr/>
              <p:nvPr/>
            </p:nvPicPr>
            <p:blipFill>
              <a:blip r:embed="rId40"/>
              <a:stretch>
                <a:fillRect/>
              </a:stretch>
            </p:blipFill>
            <p:spPr>
              <a:xfrm>
                <a:off x="6203920" y="4906387"/>
                <a:ext cx="513612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5" name="Ink 34">
                <a:extLst>
                  <a:ext uri="{FF2B5EF4-FFF2-40B4-BE49-F238E27FC236}">
                    <a16:creationId xmlns:a16="http://schemas.microsoft.com/office/drawing/2014/main" id="{AF1F7E56-0ED2-4F08-C4C7-1421E8EFA671}"/>
                  </a:ext>
                </a:extLst>
              </p14:cNvPr>
              <p14:cNvContentPartPr/>
              <p14:nvPr/>
            </p14:nvContentPartPr>
            <p14:xfrm>
              <a:off x="6199240" y="5544667"/>
              <a:ext cx="1702080" cy="17280"/>
            </p14:xfrm>
          </p:contentPart>
        </mc:Choice>
        <mc:Fallback>
          <p:pic>
            <p:nvPicPr>
              <p:cNvPr id="35" name="Ink 34">
                <a:extLst>
                  <a:ext uri="{FF2B5EF4-FFF2-40B4-BE49-F238E27FC236}">
                    <a16:creationId xmlns:a16="http://schemas.microsoft.com/office/drawing/2014/main" id="{AF1F7E56-0ED2-4F08-C4C7-1421E8EFA671}"/>
                  </a:ext>
                </a:extLst>
              </p:cNvPr>
              <p:cNvPicPr/>
              <p:nvPr/>
            </p:nvPicPr>
            <p:blipFill>
              <a:blip r:embed="rId42"/>
              <a:stretch>
                <a:fillRect/>
              </a:stretch>
            </p:blipFill>
            <p:spPr>
              <a:xfrm>
                <a:off x="6145240" y="5437027"/>
                <a:ext cx="18097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6" name="Ink 35">
                <a:extLst>
                  <a:ext uri="{FF2B5EF4-FFF2-40B4-BE49-F238E27FC236}">
                    <a16:creationId xmlns:a16="http://schemas.microsoft.com/office/drawing/2014/main" id="{28E2635F-9B81-2CCF-7C2F-2DAF5EA85EEE}"/>
                  </a:ext>
                </a:extLst>
              </p14:cNvPr>
              <p14:cNvContentPartPr/>
              <p14:nvPr/>
            </p14:nvContentPartPr>
            <p14:xfrm>
              <a:off x="8078440" y="5469427"/>
              <a:ext cx="560160" cy="360"/>
            </p14:xfrm>
          </p:contentPart>
        </mc:Choice>
        <mc:Fallback>
          <p:pic>
            <p:nvPicPr>
              <p:cNvPr id="36" name="Ink 35">
                <a:extLst>
                  <a:ext uri="{FF2B5EF4-FFF2-40B4-BE49-F238E27FC236}">
                    <a16:creationId xmlns:a16="http://schemas.microsoft.com/office/drawing/2014/main" id="{28E2635F-9B81-2CCF-7C2F-2DAF5EA85EEE}"/>
                  </a:ext>
                </a:extLst>
              </p:cNvPr>
              <p:cNvPicPr/>
              <p:nvPr/>
            </p:nvPicPr>
            <p:blipFill>
              <a:blip r:embed="rId44"/>
              <a:stretch>
                <a:fillRect/>
              </a:stretch>
            </p:blipFill>
            <p:spPr>
              <a:xfrm>
                <a:off x="8024440" y="5361427"/>
                <a:ext cx="6678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7" name="Ink 36">
                <a:extLst>
                  <a:ext uri="{FF2B5EF4-FFF2-40B4-BE49-F238E27FC236}">
                    <a16:creationId xmlns:a16="http://schemas.microsoft.com/office/drawing/2014/main" id="{677B4904-3CC0-6DA1-90B1-96BB6362C294}"/>
                  </a:ext>
                </a:extLst>
              </p14:cNvPr>
              <p14:cNvContentPartPr/>
              <p14:nvPr/>
            </p14:nvContentPartPr>
            <p14:xfrm>
              <a:off x="8732560" y="5468347"/>
              <a:ext cx="1381680" cy="18360"/>
            </p14:xfrm>
          </p:contentPart>
        </mc:Choice>
        <mc:Fallback>
          <p:pic>
            <p:nvPicPr>
              <p:cNvPr id="37" name="Ink 36">
                <a:extLst>
                  <a:ext uri="{FF2B5EF4-FFF2-40B4-BE49-F238E27FC236}">
                    <a16:creationId xmlns:a16="http://schemas.microsoft.com/office/drawing/2014/main" id="{677B4904-3CC0-6DA1-90B1-96BB6362C294}"/>
                  </a:ext>
                </a:extLst>
              </p:cNvPr>
              <p:cNvPicPr/>
              <p:nvPr/>
            </p:nvPicPr>
            <p:blipFill>
              <a:blip r:embed="rId46"/>
              <a:stretch>
                <a:fillRect/>
              </a:stretch>
            </p:blipFill>
            <p:spPr>
              <a:xfrm>
                <a:off x="8678560" y="5360347"/>
                <a:ext cx="14893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8" name="Ink 37">
                <a:extLst>
                  <a:ext uri="{FF2B5EF4-FFF2-40B4-BE49-F238E27FC236}">
                    <a16:creationId xmlns:a16="http://schemas.microsoft.com/office/drawing/2014/main" id="{B872DE18-90F9-B7D1-164D-F8D7E7D5A41E}"/>
                  </a:ext>
                </a:extLst>
              </p14:cNvPr>
              <p14:cNvContentPartPr/>
              <p14:nvPr/>
            </p14:nvContentPartPr>
            <p14:xfrm>
              <a:off x="6224080" y="6030307"/>
              <a:ext cx="2395800" cy="27360"/>
            </p14:xfrm>
          </p:contentPart>
        </mc:Choice>
        <mc:Fallback>
          <p:pic>
            <p:nvPicPr>
              <p:cNvPr id="38" name="Ink 37">
                <a:extLst>
                  <a:ext uri="{FF2B5EF4-FFF2-40B4-BE49-F238E27FC236}">
                    <a16:creationId xmlns:a16="http://schemas.microsoft.com/office/drawing/2014/main" id="{B872DE18-90F9-B7D1-164D-F8D7E7D5A41E}"/>
                  </a:ext>
                </a:extLst>
              </p:cNvPr>
              <p:cNvPicPr/>
              <p:nvPr/>
            </p:nvPicPr>
            <p:blipFill>
              <a:blip r:embed="rId48"/>
              <a:stretch>
                <a:fillRect/>
              </a:stretch>
            </p:blipFill>
            <p:spPr>
              <a:xfrm>
                <a:off x="6170440" y="5922667"/>
                <a:ext cx="25034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9" name="Ink 38">
                <a:extLst>
                  <a:ext uri="{FF2B5EF4-FFF2-40B4-BE49-F238E27FC236}">
                    <a16:creationId xmlns:a16="http://schemas.microsoft.com/office/drawing/2014/main" id="{F7E54D67-816E-8129-72E5-76775795138D}"/>
                  </a:ext>
                </a:extLst>
              </p14:cNvPr>
              <p14:cNvContentPartPr/>
              <p14:nvPr/>
            </p14:nvContentPartPr>
            <p14:xfrm>
              <a:off x="8875120" y="6014107"/>
              <a:ext cx="927720" cy="9360"/>
            </p14:xfrm>
          </p:contentPart>
        </mc:Choice>
        <mc:Fallback>
          <p:pic>
            <p:nvPicPr>
              <p:cNvPr id="39" name="Ink 38">
                <a:extLst>
                  <a:ext uri="{FF2B5EF4-FFF2-40B4-BE49-F238E27FC236}">
                    <a16:creationId xmlns:a16="http://schemas.microsoft.com/office/drawing/2014/main" id="{F7E54D67-816E-8129-72E5-76775795138D}"/>
                  </a:ext>
                </a:extLst>
              </p:cNvPr>
              <p:cNvPicPr/>
              <p:nvPr/>
            </p:nvPicPr>
            <p:blipFill>
              <a:blip r:embed="rId50"/>
              <a:stretch>
                <a:fillRect/>
              </a:stretch>
            </p:blipFill>
            <p:spPr>
              <a:xfrm>
                <a:off x="8821480" y="5906107"/>
                <a:ext cx="1035360" cy="225000"/>
              </a:xfrm>
              <a:prstGeom prst="rect">
                <a:avLst/>
              </a:prstGeom>
            </p:spPr>
          </p:pic>
        </mc:Fallback>
      </mc:AlternateContent>
    </p:spTree>
    <p:extLst>
      <p:ext uri="{BB962C8B-B14F-4D97-AF65-F5344CB8AC3E}">
        <p14:creationId xmlns:p14="http://schemas.microsoft.com/office/powerpoint/2010/main" val="190735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47E25B-9724-4FE6-A3C3-1D21FBC269A0}"/>
              </a:ext>
            </a:extLst>
          </p:cNvPr>
          <p:cNvSpPr>
            <a:spLocks noGrp="1"/>
          </p:cNvSpPr>
          <p:nvPr>
            <p:ph type="title"/>
          </p:nvPr>
        </p:nvSpPr>
        <p:spPr>
          <a:xfrm>
            <a:off x="630936" y="640080"/>
            <a:ext cx="4818888" cy="1481328"/>
          </a:xfrm>
        </p:spPr>
        <p:txBody>
          <a:bodyPr anchor="b">
            <a:normAutofit fontScale="90000"/>
          </a:bodyPr>
          <a:lstStyle/>
          <a:p>
            <a:r>
              <a:rPr lang="en-NZ" sz="2200" b="1" dirty="0"/>
              <a:t>Example: </a:t>
            </a:r>
            <a:br>
              <a:rPr lang="en-NZ" sz="2200" b="1" dirty="0"/>
            </a:br>
            <a:r>
              <a:rPr lang="en-NZ" sz="2200" b="1" dirty="0"/>
              <a:t>The Nature of Ash</a:t>
            </a:r>
            <a:br>
              <a:rPr lang="en-NZ" sz="2200" b="1" dirty="0"/>
            </a:br>
            <a:br>
              <a:rPr lang="en-NZ" sz="2200" b="1" dirty="0"/>
            </a:br>
            <a:r>
              <a:rPr lang="en-NZ" b="1" dirty="0"/>
              <a:t>Attitude!</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FD61DF-D7D6-4EE4-9660-9D2BAA92C980}"/>
              </a:ext>
            </a:extLst>
          </p:cNvPr>
          <p:cNvSpPr>
            <a:spLocks noGrp="1"/>
          </p:cNvSpPr>
          <p:nvPr>
            <p:ph idx="1"/>
          </p:nvPr>
        </p:nvSpPr>
        <p:spPr>
          <a:xfrm>
            <a:off x="630935" y="2121408"/>
            <a:ext cx="5079399" cy="4087368"/>
          </a:xfrm>
        </p:spPr>
        <p:txBody>
          <a:bodyPr anchor="t">
            <a:normAutofit lnSpcReduction="10000"/>
          </a:bodyPr>
          <a:lstStyle/>
          <a:p>
            <a:pPr marL="63500" marR="74295" indent="-635">
              <a:spcBef>
                <a:spcPts val="1495"/>
              </a:spcBef>
              <a:spcAft>
                <a:spcPts val="0"/>
              </a:spcAft>
            </a:pPr>
            <a:endParaRPr lang="en-US" sz="1200" dirty="0">
              <a:effectLst/>
              <a:latin typeface="Cambria" panose="02040503050406030204" pitchFamily="18" charset="0"/>
              <a:ea typeface="Cambria" panose="02040503050406030204" pitchFamily="18" charset="0"/>
              <a:cs typeface="Cambria" panose="02040503050406030204" pitchFamily="18" charset="0"/>
            </a:endParaRPr>
          </a:p>
          <a:p>
            <a:pPr marL="62865" marR="74295" indent="0">
              <a:spcBef>
                <a:spcPts val="1495"/>
              </a:spcBef>
              <a:spcAft>
                <a:spcPts val="0"/>
              </a:spcAft>
              <a:buNone/>
            </a:pPr>
            <a:r>
              <a:rPr lang="en-US" sz="1600" b="1" dirty="0">
                <a:effectLst/>
                <a:latin typeface="Cambria" panose="02040503050406030204" pitchFamily="18" charset="0"/>
                <a:ea typeface="Cambria" panose="02040503050406030204" pitchFamily="18" charset="0"/>
                <a:cs typeface="Cambria" panose="02040503050406030204" pitchFamily="18" charset="0"/>
              </a:rPr>
              <a:t>IF EVER THERE’S A NIGHT to get rat-arsed with my mates this surely is it. For the last two days we’ve huddled around the TV in the common room as all hell breaks loose. Blustering politicians. Stand-up arguments in the United Nations. The jackbooted hordes of the United People’s Republic parading past their Leader in a show of force. And then there’s the combined ranting of the Aussies and their mates in the Western Alliance, who started all this </a:t>
            </a:r>
            <a:r>
              <a:rPr lang="en-US" sz="1600" b="1" dirty="0" err="1">
                <a:effectLst/>
                <a:latin typeface="Cambria" panose="02040503050406030204" pitchFamily="18" charset="0"/>
                <a:ea typeface="Cambria" panose="02040503050406030204" pitchFamily="18" charset="0"/>
                <a:cs typeface="Cambria" panose="02040503050406030204" pitchFamily="18" charset="0"/>
              </a:rPr>
              <a:t>argy-bargy</a:t>
            </a:r>
            <a:r>
              <a:rPr lang="en-US" sz="1600" b="1" dirty="0">
                <a:effectLst/>
                <a:latin typeface="Cambria" panose="02040503050406030204" pitchFamily="18" charset="0"/>
                <a:ea typeface="Cambria" panose="02040503050406030204" pitchFamily="18" charset="0"/>
                <a:cs typeface="Cambria" panose="02040503050406030204" pitchFamily="18" charset="0"/>
              </a:rPr>
              <a:t> before I was even born.</a:t>
            </a:r>
            <a:endParaRPr lang="en-NZ" sz="1600" b="1" dirty="0">
              <a:effectLst/>
              <a:latin typeface="Cambria" panose="02040503050406030204" pitchFamily="18" charset="0"/>
              <a:ea typeface="Cambria" panose="02040503050406030204" pitchFamily="18" charset="0"/>
              <a:cs typeface="Cambria" panose="02040503050406030204" pitchFamily="18" charset="0"/>
            </a:endParaRPr>
          </a:p>
          <a:p>
            <a:pPr marL="63500" marR="74295" indent="0">
              <a:spcAft>
                <a:spcPts val="0"/>
              </a:spcAft>
              <a:buNone/>
            </a:pPr>
            <a:r>
              <a:rPr lang="en-US" sz="1600" b="1" dirty="0">
                <a:effectLst/>
                <a:latin typeface="Cambria" panose="02040503050406030204" pitchFamily="18" charset="0"/>
                <a:ea typeface="Cambria" panose="02040503050406030204" pitchFamily="18" charset="0"/>
                <a:cs typeface="Cambria" panose="02040503050406030204" pitchFamily="18" charset="0"/>
              </a:rPr>
              <a:t>What freaks us most is news that somewhere out in our territorial waters the UPR’s torpedoed an Australian ship!</a:t>
            </a:r>
            <a:r>
              <a:rPr lang="en-US" sz="1600" b="1" spc="-30" dirty="0">
                <a:effectLst/>
                <a:latin typeface="Cambria" panose="02040503050406030204" pitchFamily="18" charset="0"/>
                <a:ea typeface="Cambria" panose="02040503050406030204" pitchFamily="18" charset="0"/>
                <a:cs typeface="Cambria" panose="02040503050406030204" pitchFamily="18" charset="0"/>
              </a:rPr>
              <a:t> </a:t>
            </a:r>
            <a:r>
              <a:rPr lang="en-US" sz="1600" b="1" dirty="0">
                <a:effectLst/>
                <a:latin typeface="Cambria" panose="02040503050406030204" pitchFamily="18" charset="0"/>
                <a:ea typeface="Cambria" panose="02040503050406030204" pitchFamily="18" charset="0"/>
                <a:cs typeface="Cambria" panose="02040503050406030204" pitchFamily="18" charset="0"/>
              </a:rPr>
              <a:t>Of</a:t>
            </a:r>
            <a:r>
              <a:rPr lang="en-US" sz="1600" b="1" spc="-30" dirty="0">
                <a:effectLst/>
                <a:latin typeface="Cambria" panose="02040503050406030204" pitchFamily="18" charset="0"/>
                <a:ea typeface="Cambria" panose="02040503050406030204" pitchFamily="18" charset="0"/>
                <a:cs typeface="Cambria" panose="02040503050406030204" pitchFamily="18" charset="0"/>
              </a:rPr>
              <a:t> </a:t>
            </a:r>
            <a:r>
              <a:rPr lang="en-US" sz="1600" b="1" dirty="0">
                <a:effectLst/>
                <a:latin typeface="Cambria" panose="02040503050406030204" pitchFamily="18" charset="0"/>
                <a:ea typeface="Cambria" panose="02040503050406030204" pitchFamily="18" charset="0"/>
                <a:cs typeface="Cambria" panose="02040503050406030204" pitchFamily="18" charset="0"/>
              </a:rPr>
              <a:t>course</a:t>
            </a:r>
            <a:r>
              <a:rPr lang="en-US" sz="1600" b="1" spc="-30" dirty="0">
                <a:effectLst/>
                <a:latin typeface="Cambria" panose="02040503050406030204" pitchFamily="18" charset="0"/>
                <a:ea typeface="Cambria" panose="02040503050406030204" pitchFamily="18" charset="0"/>
                <a:cs typeface="Cambria" panose="02040503050406030204" pitchFamily="18" charset="0"/>
              </a:rPr>
              <a:t> </a:t>
            </a:r>
            <a:r>
              <a:rPr lang="en-US" sz="1600" b="1" dirty="0">
                <a:effectLst/>
                <a:latin typeface="Cambria" panose="02040503050406030204" pitchFamily="18" charset="0"/>
                <a:ea typeface="Cambria" panose="02040503050406030204" pitchFamily="18" charset="0"/>
                <a:cs typeface="Cambria" panose="02040503050406030204" pitchFamily="18" charset="0"/>
              </a:rPr>
              <a:t>they’re</a:t>
            </a:r>
            <a:r>
              <a:rPr lang="en-US" sz="1600" b="1" spc="-30" dirty="0">
                <a:effectLst/>
                <a:latin typeface="Cambria" panose="02040503050406030204" pitchFamily="18" charset="0"/>
                <a:ea typeface="Cambria" panose="02040503050406030204" pitchFamily="18" charset="0"/>
                <a:cs typeface="Cambria" panose="02040503050406030204" pitchFamily="18" charset="0"/>
              </a:rPr>
              <a:t> </a:t>
            </a:r>
            <a:r>
              <a:rPr lang="en-US" sz="1600" b="1" dirty="0">
                <a:effectLst/>
                <a:latin typeface="Cambria" panose="02040503050406030204" pitchFamily="18" charset="0"/>
                <a:ea typeface="Cambria" panose="02040503050406030204" pitchFamily="18" charset="0"/>
                <a:cs typeface="Cambria" panose="02040503050406030204" pitchFamily="18" charset="0"/>
              </a:rPr>
              <a:t>bleating</a:t>
            </a:r>
            <a:r>
              <a:rPr lang="en-US" sz="1600" b="1" spc="-30" dirty="0">
                <a:effectLst/>
                <a:latin typeface="Cambria" panose="02040503050406030204" pitchFamily="18" charset="0"/>
                <a:ea typeface="Cambria" panose="02040503050406030204" pitchFamily="18" charset="0"/>
                <a:cs typeface="Cambria" panose="02040503050406030204" pitchFamily="18" charset="0"/>
              </a:rPr>
              <a:t> </a:t>
            </a:r>
            <a:r>
              <a:rPr lang="en-US" sz="1600" b="1" dirty="0">
                <a:effectLst/>
                <a:latin typeface="Cambria" panose="02040503050406030204" pitchFamily="18" charset="0"/>
                <a:ea typeface="Cambria" panose="02040503050406030204" pitchFamily="18" charset="0"/>
                <a:cs typeface="Cambria" panose="02040503050406030204" pitchFamily="18" charset="0"/>
              </a:rPr>
              <a:t>that</a:t>
            </a:r>
            <a:r>
              <a:rPr lang="en-US" sz="1600" b="1" spc="-30" dirty="0">
                <a:effectLst/>
                <a:latin typeface="Cambria" panose="02040503050406030204" pitchFamily="18" charset="0"/>
                <a:ea typeface="Cambria" panose="02040503050406030204" pitchFamily="18" charset="0"/>
                <a:cs typeface="Cambria" panose="02040503050406030204" pitchFamily="18" charset="0"/>
              </a:rPr>
              <a:t> </a:t>
            </a:r>
            <a:r>
              <a:rPr lang="en-US" sz="1600" b="1" dirty="0">
                <a:effectLst/>
                <a:latin typeface="Cambria" panose="02040503050406030204" pitchFamily="18" charset="0"/>
                <a:ea typeface="Cambria" panose="02040503050406030204" pitchFamily="18" charset="0"/>
                <a:cs typeface="Cambria" panose="02040503050406030204" pitchFamily="18" charset="0"/>
              </a:rPr>
              <a:t>they</a:t>
            </a:r>
            <a:r>
              <a:rPr lang="en-US" sz="1600" b="1" spc="-30" dirty="0">
                <a:effectLst/>
                <a:latin typeface="Cambria" panose="02040503050406030204" pitchFamily="18" charset="0"/>
                <a:ea typeface="Cambria" panose="02040503050406030204" pitchFamily="18" charset="0"/>
                <a:cs typeface="Cambria" panose="02040503050406030204" pitchFamily="18" charset="0"/>
              </a:rPr>
              <a:t> </a:t>
            </a:r>
            <a:r>
              <a:rPr lang="en-US" sz="1600" b="1" dirty="0">
                <a:effectLst/>
                <a:latin typeface="Cambria" panose="02040503050406030204" pitchFamily="18" charset="0"/>
                <a:ea typeface="Cambria" panose="02040503050406030204" pitchFamily="18" charset="0"/>
                <a:cs typeface="Cambria" panose="02040503050406030204" pitchFamily="18" charset="0"/>
              </a:rPr>
              <a:t>were</a:t>
            </a:r>
            <a:r>
              <a:rPr lang="en-US" sz="1600" b="1" spc="-30" dirty="0">
                <a:effectLst/>
                <a:latin typeface="Cambria" panose="02040503050406030204" pitchFamily="18" charset="0"/>
                <a:ea typeface="Cambria" panose="02040503050406030204" pitchFamily="18" charset="0"/>
                <a:cs typeface="Cambria" panose="02040503050406030204" pitchFamily="18" charset="0"/>
              </a:rPr>
              <a:t> </a:t>
            </a:r>
            <a:r>
              <a:rPr lang="en-US" sz="1600" b="1" dirty="0">
                <a:effectLst/>
                <a:latin typeface="Cambria" panose="02040503050406030204" pitchFamily="18" charset="0"/>
                <a:ea typeface="Cambria" panose="02040503050406030204" pitchFamily="18" charset="0"/>
                <a:cs typeface="Cambria" panose="02040503050406030204" pitchFamily="18" charset="0"/>
              </a:rPr>
              <a:t>provoked. If you ask me, they’re just flipping the bird. But now we’re forced into the middle of this stupid game — and no amount of dribbling on about us being clean, green and peace-loving is going to</a:t>
            </a:r>
            <a:r>
              <a:rPr lang="en-US" sz="1600" b="1" spc="65" dirty="0">
                <a:effectLst/>
                <a:latin typeface="Cambria" panose="02040503050406030204" pitchFamily="18" charset="0"/>
                <a:ea typeface="Cambria" panose="02040503050406030204" pitchFamily="18" charset="0"/>
                <a:cs typeface="Cambria" panose="02040503050406030204" pitchFamily="18" charset="0"/>
              </a:rPr>
              <a:t> </a:t>
            </a:r>
            <a:r>
              <a:rPr lang="en-US" sz="1600" b="1" dirty="0">
                <a:effectLst/>
                <a:latin typeface="Cambria" panose="02040503050406030204" pitchFamily="18" charset="0"/>
                <a:ea typeface="Cambria" panose="02040503050406030204" pitchFamily="18" charset="0"/>
                <a:cs typeface="Cambria" panose="02040503050406030204" pitchFamily="18" charset="0"/>
              </a:rPr>
              <a:t>help.</a:t>
            </a:r>
            <a:endParaRPr lang="en-NZ" sz="1600" b="1" dirty="0">
              <a:effectLst/>
              <a:latin typeface="Cambria" panose="02040503050406030204" pitchFamily="18" charset="0"/>
              <a:ea typeface="Cambria" panose="02040503050406030204" pitchFamily="18" charset="0"/>
              <a:cs typeface="Cambria" panose="02040503050406030204" pitchFamily="18" charset="0"/>
            </a:endParaRPr>
          </a:p>
          <a:p>
            <a:endParaRPr lang="en-NZ" sz="1200" dirty="0"/>
          </a:p>
        </p:txBody>
      </p:sp>
      <p:pic>
        <p:nvPicPr>
          <p:cNvPr id="5" name="Picture 4" descr="A picture containing text, poster&#10;&#10;Description automatically generated">
            <a:extLst>
              <a:ext uri="{FF2B5EF4-FFF2-40B4-BE49-F238E27FC236}">
                <a16:creationId xmlns:a16="http://schemas.microsoft.com/office/drawing/2014/main" id="{AF342B47-7798-25D8-B150-54AA16739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679" y="640080"/>
            <a:ext cx="3597706" cy="5577840"/>
          </a:xfrm>
          <a:prstGeom prst="rect">
            <a:avLst/>
          </a:prstGeom>
        </p:spPr>
      </p:pic>
    </p:spTree>
    <p:extLst>
      <p:ext uri="{BB962C8B-B14F-4D97-AF65-F5344CB8AC3E}">
        <p14:creationId xmlns:p14="http://schemas.microsoft.com/office/powerpoint/2010/main" val="197370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608A2F-E919-4FD9-A614-29CE99F847E0}"/>
              </a:ext>
            </a:extLst>
          </p:cNvPr>
          <p:cNvSpPr>
            <a:spLocks noGrp="1"/>
          </p:cNvSpPr>
          <p:nvPr>
            <p:ph type="title"/>
          </p:nvPr>
        </p:nvSpPr>
        <p:spPr>
          <a:xfrm>
            <a:off x="5297762" y="329184"/>
            <a:ext cx="6251110" cy="1783080"/>
          </a:xfrm>
        </p:spPr>
        <p:txBody>
          <a:bodyPr anchor="b">
            <a:normAutofit/>
          </a:bodyPr>
          <a:lstStyle/>
          <a:p>
            <a:r>
              <a:rPr lang="en-NZ" sz="3000" b="1" dirty="0"/>
              <a:t>Example of unique ‘lens’ (only knowing what they can know, plus using setting to </a:t>
            </a:r>
            <a:r>
              <a:rPr lang="en-NZ" sz="3000" b="1" dirty="0">
                <a:highlight>
                  <a:srgbClr val="FFFF00"/>
                </a:highlight>
              </a:rPr>
              <a:t>build the interior and thematic world</a:t>
            </a:r>
            <a:r>
              <a:rPr lang="en-NZ" sz="3000" b="1" dirty="0"/>
              <a:t>): ‘The Crossing’</a:t>
            </a:r>
          </a:p>
        </p:txBody>
      </p:sp>
      <p:pic>
        <p:nvPicPr>
          <p:cNvPr id="5" name="Picture 4" descr="A person in a white dress&#10;&#10;Description automatically generated with medium confidence">
            <a:extLst>
              <a:ext uri="{FF2B5EF4-FFF2-40B4-BE49-F238E27FC236}">
                <a16:creationId xmlns:a16="http://schemas.microsoft.com/office/drawing/2014/main" id="{1929E2A9-4BB9-5ADD-BC5A-6096D2193D78}"/>
              </a:ext>
            </a:extLst>
          </p:cNvPr>
          <p:cNvPicPr>
            <a:picLocks noChangeAspect="1"/>
          </p:cNvPicPr>
          <p:nvPr/>
        </p:nvPicPr>
        <p:blipFill rotWithShape="1">
          <a:blip r:embed="rId2">
            <a:extLst>
              <a:ext uri="{28A0092B-C50C-407E-A947-70E740481C1C}">
                <a14:useLocalDpi xmlns:a14="http://schemas.microsoft.com/office/drawing/2010/main" val="0"/>
              </a:ext>
            </a:extLst>
          </a:blip>
          <a:srcRect b="465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9F76CA-8888-42D7-BFFC-288BCDBBD3AC}"/>
              </a:ext>
            </a:extLst>
          </p:cNvPr>
          <p:cNvSpPr>
            <a:spLocks noGrp="1"/>
          </p:cNvSpPr>
          <p:nvPr>
            <p:ph idx="1"/>
          </p:nvPr>
        </p:nvSpPr>
        <p:spPr>
          <a:xfrm>
            <a:off x="5297762" y="2706624"/>
            <a:ext cx="6251110" cy="3483864"/>
          </a:xfrm>
        </p:spPr>
        <p:txBody>
          <a:bodyPr>
            <a:normAutofit/>
          </a:bodyPr>
          <a:lstStyle/>
          <a:p>
            <a:pPr marL="0" indent="0">
              <a:buNone/>
            </a:pPr>
            <a:r>
              <a:rPr lang="en-US" sz="1900"/>
              <a:t>A wide sweeping stairway, bordered by </a:t>
            </a:r>
            <a:r>
              <a:rPr lang="en-US" sz="1900">
                <a:highlight>
                  <a:srgbClr val="FFFF00"/>
                </a:highlight>
              </a:rPr>
              <a:t>solid ropes the silver of fish scales </a:t>
            </a:r>
            <a:r>
              <a:rPr lang="en-US" sz="1900"/>
              <a:t>and framed by </a:t>
            </a:r>
            <a:r>
              <a:rPr lang="en-US" sz="1900">
                <a:highlight>
                  <a:srgbClr val="FFFF00"/>
                </a:highlight>
              </a:rPr>
              <a:t>two tall palm trees</a:t>
            </a:r>
            <a:r>
              <a:rPr lang="en-US" sz="1900"/>
              <a:t>, led to a </a:t>
            </a:r>
            <a:r>
              <a:rPr lang="en-US" sz="1900">
                <a:highlight>
                  <a:srgbClr val="FFFF00"/>
                </a:highlight>
              </a:rPr>
              <a:t>circular raised platform</a:t>
            </a:r>
            <a:r>
              <a:rPr lang="en-US" sz="1900"/>
              <a:t> from which other steps and walkways </a:t>
            </a:r>
            <a:r>
              <a:rPr lang="en-US" sz="1900">
                <a:highlight>
                  <a:srgbClr val="FFFF00"/>
                </a:highlight>
              </a:rPr>
              <a:t>bloomed</a:t>
            </a:r>
            <a:r>
              <a:rPr lang="en-US" sz="1900"/>
              <a:t>. High above, Maryam could see people moving in and out of doorways, yet this expansive floor where she stood right now was empty, save for her. The desire to climb that </a:t>
            </a:r>
            <a:r>
              <a:rPr lang="en-US" sz="1900">
                <a:highlight>
                  <a:srgbClr val="FFFF00"/>
                </a:highlight>
              </a:rPr>
              <a:t>magical stairway </a:t>
            </a:r>
            <a:r>
              <a:rPr lang="en-US" sz="1900"/>
              <a:t>grew too strong to resist, and she slipped up the cool stone steps until she stood at the very heart of the circular platform and looked up. High above, amidst the patterns and swirl of the domed ceiling, she saw herself reflected back in </a:t>
            </a:r>
            <a:r>
              <a:rPr lang="en-US" sz="1900">
                <a:highlight>
                  <a:srgbClr val="FFFF00"/>
                </a:highlight>
              </a:rPr>
              <a:t>countless fractured copies</a:t>
            </a:r>
            <a:r>
              <a:rPr lang="en-US" sz="1900"/>
              <a:t>. Her face, still </a:t>
            </a:r>
            <a:r>
              <a:rPr lang="en-US" sz="1900">
                <a:highlight>
                  <a:srgbClr val="FFFF00"/>
                </a:highlight>
              </a:rPr>
              <a:t>streaked with blood</a:t>
            </a:r>
            <a:r>
              <a:rPr lang="en-US" sz="1900"/>
              <a:t>, looked </a:t>
            </a:r>
            <a:r>
              <a:rPr lang="en-US" sz="1900">
                <a:highlight>
                  <a:srgbClr val="FFFF00"/>
                </a:highlight>
              </a:rPr>
              <a:t>unfamiliar, nervous and very small.</a:t>
            </a:r>
            <a:endParaRPr lang="en-NZ" sz="1900">
              <a:highlight>
                <a:srgbClr val="FFFF00"/>
              </a:highlight>
            </a:endParaRPr>
          </a:p>
        </p:txBody>
      </p:sp>
    </p:spTree>
    <p:extLst>
      <p:ext uri="{BB962C8B-B14F-4D97-AF65-F5344CB8AC3E}">
        <p14:creationId xmlns:p14="http://schemas.microsoft.com/office/powerpoint/2010/main" val="2212673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19DEB-F01A-4A69-A183-EDE3A23CF918}"/>
              </a:ext>
            </a:extLst>
          </p:cNvPr>
          <p:cNvPicPr>
            <a:picLocks noChangeAspect="1"/>
          </p:cNvPicPr>
          <p:nvPr/>
        </p:nvPicPr>
        <p:blipFill>
          <a:blip r:embed="rId2"/>
          <a:stretch>
            <a:fillRect/>
          </a:stretch>
        </p:blipFill>
        <p:spPr>
          <a:xfrm>
            <a:off x="3125755" y="561390"/>
            <a:ext cx="5467739" cy="5809473"/>
          </a:xfrm>
          <a:prstGeom prst="rect">
            <a:avLst/>
          </a:prstGeom>
        </p:spPr>
      </p:pic>
      <p:sp>
        <p:nvSpPr>
          <p:cNvPr id="5" name="Title 4">
            <a:extLst>
              <a:ext uri="{FF2B5EF4-FFF2-40B4-BE49-F238E27FC236}">
                <a16:creationId xmlns:a16="http://schemas.microsoft.com/office/drawing/2014/main" id="{B99F131F-33D1-4E86-B1C5-DFFFAEAB66B7}"/>
              </a:ext>
            </a:extLst>
          </p:cNvPr>
          <p:cNvSpPr>
            <a:spLocks noGrp="1"/>
          </p:cNvSpPr>
          <p:nvPr>
            <p:ph type="title"/>
          </p:nvPr>
        </p:nvSpPr>
        <p:spPr/>
        <p:txBody>
          <a:bodyPr/>
          <a:lstStyle/>
          <a:p>
            <a:r>
              <a:rPr lang="en-NZ" b="1" dirty="0">
                <a:effectLst>
                  <a:glow rad="228600">
                    <a:schemeClr val="accent2">
                      <a:satMod val="175000"/>
                      <a:alpha val="40000"/>
                    </a:schemeClr>
                  </a:glow>
                </a:effectLst>
              </a:rPr>
              <a:t>Analyse your writing</a:t>
            </a:r>
          </a:p>
        </p:txBody>
      </p:sp>
      <p:sp>
        <p:nvSpPr>
          <p:cNvPr id="3" name="TextBox 2">
            <a:extLst>
              <a:ext uri="{FF2B5EF4-FFF2-40B4-BE49-F238E27FC236}">
                <a16:creationId xmlns:a16="http://schemas.microsoft.com/office/drawing/2014/main" id="{1B7A1B52-ABF0-631A-3804-0C54B07AC91D}"/>
              </a:ext>
            </a:extLst>
          </p:cNvPr>
          <p:cNvSpPr txBox="1"/>
          <p:nvPr/>
        </p:nvSpPr>
        <p:spPr>
          <a:xfrm>
            <a:off x="8875552" y="889233"/>
            <a:ext cx="2978092" cy="3416320"/>
          </a:xfrm>
          <a:prstGeom prst="rect">
            <a:avLst/>
          </a:prstGeom>
          <a:noFill/>
        </p:spPr>
        <p:txBody>
          <a:bodyPr wrap="square" rtlCol="0">
            <a:spAutoFit/>
          </a:bodyPr>
          <a:lstStyle/>
          <a:p>
            <a:pPr marL="285750" indent="-285750">
              <a:buFont typeface="Arial" panose="020B0604020202020204" pitchFamily="34" charset="0"/>
              <a:buChar char="•"/>
            </a:pPr>
            <a:r>
              <a:rPr lang="en-NZ" b="1" dirty="0"/>
              <a:t>Have you identified the unique ‘voice’ (lens) of your character?</a:t>
            </a:r>
          </a:p>
          <a:p>
            <a:pPr marL="285750" indent="-285750">
              <a:buFont typeface="Arial" panose="020B0604020202020204" pitchFamily="34" charset="0"/>
              <a:buChar char="•"/>
            </a:pPr>
            <a:r>
              <a:rPr lang="en-NZ" b="1" dirty="0"/>
              <a:t>Does this reflect the character’s ‘attitude?’</a:t>
            </a:r>
          </a:p>
          <a:p>
            <a:pPr marL="285750" indent="-285750">
              <a:buFont typeface="Arial" panose="020B0604020202020204" pitchFamily="34" charset="0"/>
              <a:buChar char="•"/>
            </a:pPr>
            <a:r>
              <a:rPr lang="en-NZ" b="1" dirty="0"/>
              <a:t>Have you filled the scene with </a:t>
            </a:r>
            <a:r>
              <a:rPr lang="en-NZ" b="1" i="1" dirty="0"/>
              <a:t>relevant</a:t>
            </a:r>
            <a:r>
              <a:rPr lang="en-NZ" b="1" dirty="0"/>
              <a:t> specific detail?</a:t>
            </a:r>
          </a:p>
          <a:p>
            <a:pPr marL="285750" indent="-285750">
              <a:buFont typeface="Arial" panose="020B0604020202020204" pitchFamily="34" charset="0"/>
              <a:buChar char="•"/>
            </a:pPr>
            <a:r>
              <a:rPr lang="en-NZ" b="1" dirty="0"/>
              <a:t>Have you considered how you can reflect the </a:t>
            </a:r>
            <a:r>
              <a:rPr lang="en-NZ" b="1" i="1" dirty="0"/>
              <a:t>theme</a:t>
            </a:r>
            <a:r>
              <a:rPr lang="en-NZ" b="1" dirty="0"/>
              <a:t> in what you describe and how?</a:t>
            </a:r>
          </a:p>
        </p:txBody>
      </p:sp>
    </p:spTree>
    <p:extLst>
      <p:ext uri="{BB962C8B-B14F-4D97-AF65-F5344CB8AC3E}">
        <p14:creationId xmlns:p14="http://schemas.microsoft.com/office/powerpoint/2010/main" val="30234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52FE-9F5D-47B0-9AD8-C217EB7E1818}"/>
              </a:ext>
            </a:extLst>
          </p:cNvPr>
          <p:cNvSpPr>
            <a:spLocks noGrp="1"/>
          </p:cNvSpPr>
          <p:nvPr>
            <p:ph type="title"/>
          </p:nvPr>
        </p:nvSpPr>
        <p:spPr>
          <a:xfrm>
            <a:off x="838200" y="365126"/>
            <a:ext cx="10515600" cy="539944"/>
          </a:xfrm>
        </p:spPr>
        <p:txBody>
          <a:bodyPr>
            <a:normAutofit fontScale="90000"/>
          </a:bodyPr>
          <a:lstStyle/>
          <a:p>
            <a:pPr algn="ctr"/>
            <a:r>
              <a:rPr lang="en-NZ" b="1" dirty="0"/>
              <a:t>Prose Rhythm:</a:t>
            </a:r>
          </a:p>
        </p:txBody>
      </p:sp>
      <p:sp>
        <p:nvSpPr>
          <p:cNvPr id="3" name="Content Placeholder 2">
            <a:extLst>
              <a:ext uri="{FF2B5EF4-FFF2-40B4-BE49-F238E27FC236}">
                <a16:creationId xmlns:a16="http://schemas.microsoft.com/office/drawing/2014/main" id="{C2C1CD92-438F-48B9-BD29-F1A84793BD8F}"/>
              </a:ext>
            </a:extLst>
          </p:cNvPr>
          <p:cNvSpPr>
            <a:spLocks noGrp="1"/>
          </p:cNvSpPr>
          <p:nvPr>
            <p:ph idx="1"/>
          </p:nvPr>
        </p:nvSpPr>
        <p:spPr>
          <a:xfrm>
            <a:off x="838200" y="905070"/>
            <a:ext cx="10515600" cy="5523722"/>
          </a:xfrm>
        </p:spPr>
        <p:txBody>
          <a:bodyPr>
            <a:normAutofit fontScale="40000" lnSpcReduction="20000"/>
          </a:bodyPr>
          <a:lstStyle/>
          <a:p>
            <a:pPr marL="0" indent="0">
              <a:buNone/>
            </a:pPr>
            <a:r>
              <a:rPr lang="en-NZ" sz="4500" b="1" dirty="0"/>
              <a:t>You can enhance the reader’s emotional response by using rhythm within your prose – in action and in character’s emotional responses. </a:t>
            </a:r>
          </a:p>
          <a:p>
            <a:pPr marL="0" indent="0">
              <a:buNone/>
            </a:pPr>
            <a:r>
              <a:rPr lang="en-NZ" sz="4500" dirty="0"/>
              <a:t>i.e.: From James Joyce’s short story ‘The Dead’:</a:t>
            </a:r>
          </a:p>
          <a:p>
            <a:pPr marL="0" indent="0">
              <a:buNone/>
            </a:pPr>
            <a:r>
              <a:rPr lang="en-NZ" sz="4500" b="1" dirty="0">
                <a:solidFill>
                  <a:schemeClr val="accent1"/>
                </a:solidFill>
              </a:rPr>
              <a:t>Lily, the caretaker’s daughter, was literally run off her feet. Hardly had she brought one gentleman into the little pantry behind the office on the ground floor and helped him off with his overcoat than the wheezy hall-door bell clanged and she had to scamper along the bare hallway to let in another guest.</a:t>
            </a:r>
          </a:p>
          <a:p>
            <a:pPr marL="0" indent="0">
              <a:buNone/>
            </a:pPr>
            <a:r>
              <a:rPr lang="en-NZ" sz="4500" b="1" dirty="0">
                <a:highlight>
                  <a:srgbClr val="FFFF00"/>
                </a:highlight>
              </a:rPr>
              <a:t>Which works better to convey the mood? Why?</a:t>
            </a:r>
            <a:br>
              <a:rPr lang="en-NZ" sz="4500" b="1" dirty="0"/>
            </a:br>
            <a:endParaRPr lang="en-NZ" sz="4500" b="1" dirty="0"/>
          </a:p>
          <a:p>
            <a:pPr marL="0" indent="0">
              <a:buNone/>
            </a:pPr>
            <a:r>
              <a:rPr lang="en-NZ" sz="4500" b="1" dirty="0"/>
              <a:t>The river moved slowly. It seemed sluggish. The surface lay flat. Birds circled lazily overhead. John’s boat slipped forward.</a:t>
            </a:r>
          </a:p>
          <a:p>
            <a:pPr marL="0" indent="0">
              <a:buNone/>
            </a:pPr>
            <a:r>
              <a:rPr lang="en-NZ" sz="4500" b="1" dirty="0">
                <a:highlight>
                  <a:srgbClr val="FFFF00"/>
                </a:highlight>
              </a:rPr>
              <a:t>Or:</a:t>
            </a:r>
          </a:p>
          <a:p>
            <a:pPr marL="0" indent="0">
              <a:buNone/>
            </a:pPr>
            <a:r>
              <a:rPr lang="en-NZ" sz="4500" b="1" dirty="0"/>
              <a:t>The surface lay flat on the sluggish, slow-moving river, and the birds circled overhead as John’s boat slipped forward.</a:t>
            </a:r>
          </a:p>
          <a:p>
            <a:pPr marL="0" indent="0">
              <a:buNone/>
            </a:pPr>
            <a:endParaRPr lang="en-NZ" sz="4500" b="1" dirty="0">
              <a:highlight>
                <a:srgbClr val="FFFF00"/>
              </a:highlight>
            </a:endParaRPr>
          </a:p>
          <a:p>
            <a:pPr marL="0" indent="0">
              <a:buNone/>
            </a:pPr>
            <a:r>
              <a:rPr lang="en-NZ" sz="4500" b="1" dirty="0">
                <a:highlight>
                  <a:srgbClr val="FFFF00"/>
                </a:highlight>
              </a:rPr>
              <a:t>What about here? Why?</a:t>
            </a:r>
          </a:p>
          <a:p>
            <a:pPr marL="0" indent="0">
              <a:buNone/>
            </a:pPr>
            <a:r>
              <a:rPr lang="en-NZ" sz="4500" b="1" dirty="0"/>
              <a:t>I stopped in the doorway. The City Room was immense, reporters rushing down the aisles, shoving copy at each other, bustling back again, flinging gestures, shouting into telephones.</a:t>
            </a:r>
          </a:p>
          <a:p>
            <a:pPr marL="0" indent="0">
              <a:buNone/>
            </a:pPr>
            <a:r>
              <a:rPr lang="en-NZ" sz="4500" b="1" dirty="0">
                <a:highlight>
                  <a:srgbClr val="FFFF00"/>
                </a:highlight>
              </a:rPr>
              <a:t>Or:</a:t>
            </a:r>
          </a:p>
          <a:p>
            <a:pPr marL="0" indent="0">
              <a:buNone/>
            </a:pPr>
            <a:r>
              <a:rPr lang="en-NZ" sz="4500" b="1" dirty="0"/>
              <a:t>The first impression I had as I stopped in the doorway of the immense City Room was of extreme rush and bustle, with the reporters moving rapidly back and forth in the long aisles in order to shove their copy at each other or making frantic gestures as they shouted into their many telephones.</a:t>
            </a:r>
          </a:p>
          <a:p>
            <a:pPr marL="0" indent="0">
              <a:buNone/>
            </a:pPr>
            <a:endParaRPr lang="en-NZ" dirty="0"/>
          </a:p>
        </p:txBody>
      </p:sp>
    </p:spTree>
    <p:extLst>
      <p:ext uri="{BB962C8B-B14F-4D97-AF65-F5344CB8AC3E}">
        <p14:creationId xmlns:p14="http://schemas.microsoft.com/office/powerpoint/2010/main" val="103944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68174-F849-0C13-1593-710B6295364B}"/>
              </a:ext>
            </a:extLst>
          </p:cNvPr>
          <p:cNvSpPr>
            <a:spLocks noGrp="1"/>
          </p:cNvSpPr>
          <p:nvPr>
            <p:ph type="title"/>
          </p:nvPr>
        </p:nvSpPr>
        <p:spPr/>
        <p:txBody>
          <a:bodyPr>
            <a:normAutofit/>
          </a:bodyPr>
          <a:lstStyle/>
          <a:p>
            <a:r>
              <a:rPr lang="en-NZ" sz="2400" b="1" dirty="0"/>
              <a:t>From ‘Chasing Ghosts: Strays and Waifs’ </a:t>
            </a:r>
          </a:p>
        </p:txBody>
      </p:sp>
      <p:sp>
        <p:nvSpPr>
          <p:cNvPr id="3" name="Content Placeholder 2">
            <a:extLst>
              <a:ext uri="{FF2B5EF4-FFF2-40B4-BE49-F238E27FC236}">
                <a16:creationId xmlns:a16="http://schemas.microsoft.com/office/drawing/2014/main" id="{7B4093F7-A9F9-24D7-E17A-B4C7A5A5031F}"/>
              </a:ext>
            </a:extLst>
          </p:cNvPr>
          <p:cNvSpPr>
            <a:spLocks noGrp="1"/>
          </p:cNvSpPr>
          <p:nvPr>
            <p:ph idx="1"/>
          </p:nvPr>
        </p:nvSpPr>
        <p:spPr/>
        <p:txBody>
          <a:bodyPr>
            <a:normAutofit fontScale="85000" lnSpcReduction="20000"/>
          </a:bodyPr>
          <a:lstStyle/>
          <a:p>
            <a:pPr indent="0">
              <a:lnSpc>
                <a:spcPct val="150000"/>
              </a:lnSpc>
              <a:spcAft>
                <a:spcPts val="800"/>
              </a:spcAft>
              <a:buNone/>
            </a:pPr>
            <a:r>
              <a:rPr lang="en-NZ" sz="1800" dirty="0">
                <a:effectLst/>
                <a:latin typeface="Calibri" panose="020F0502020204030204" pitchFamily="34" charset="0"/>
                <a:ea typeface="Calibri" panose="020F0502020204030204" pitchFamily="34" charset="0"/>
                <a:cs typeface="Times New Roman" panose="02020603050405020304" pitchFamily="18" charset="0"/>
              </a:rPr>
              <a:t>	She wrestles on her damp coat and slides bare feet into her boots. Charges out into the night, battered as soon as she steps off the veranda. She tracks that terrible </a:t>
            </a:r>
            <a:r>
              <a:rPr lang="en-NZ" sz="1800" i="1" dirty="0" err="1">
                <a:effectLst/>
                <a:latin typeface="Calibri" panose="020F0502020204030204" pitchFamily="34" charset="0"/>
                <a:ea typeface="Calibri" panose="020F0502020204030204" pitchFamily="34" charset="0"/>
                <a:cs typeface="Times New Roman" panose="02020603050405020304" pitchFamily="18" charset="0"/>
              </a:rPr>
              <a:t>raowl-raowl-raowllll</a:t>
            </a:r>
            <a:r>
              <a:rPr lang="en-NZ" sz="1800" dirty="0">
                <a:effectLst/>
                <a:latin typeface="Calibri" panose="020F0502020204030204" pitchFamily="34" charset="0"/>
                <a:ea typeface="Calibri" panose="020F0502020204030204" pitchFamily="34" charset="0"/>
                <a:cs typeface="Times New Roman" panose="02020603050405020304" pitchFamily="18" charset="0"/>
              </a:rPr>
              <a:t> out past the gate and now it’s clear it’s over the road, up in the scrub where she likes to bush-whack and further still. She’s led by its pain, every minute the cries more intense as she clambers through the undergrowth. Branches slap and grab like muggers, creepers snake out, rocks and roots trip her. She stumbles on, panting, blinded by bucket-dumps of rain that break through the canopy, sliding on puggy mud that weighs her boots down, cursing, using the force of the words to fuel her limbs. It’s closer now.</a:t>
            </a:r>
            <a:r>
              <a:rPr lang="en-NZ" sz="1800" i="1"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dirty="0" err="1">
                <a:effectLst/>
                <a:latin typeface="Calibri" panose="020F0502020204030204" pitchFamily="34" charset="0"/>
                <a:ea typeface="Calibri" panose="020F0502020204030204" pitchFamily="34" charset="0"/>
                <a:cs typeface="Times New Roman" panose="02020603050405020304" pitchFamily="18" charset="0"/>
              </a:rPr>
              <a:t>Raowlllllll</a:t>
            </a:r>
            <a:r>
              <a:rPr lang="en-NZ" sz="1800" i="1" dirty="0">
                <a:effectLst/>
                <a:latin typeface="Calibri" panose="020F0502020204030204" pitchFamily="34" charset="0"/>
                <a:ea typeface="Calibri" panose="020F0502020204030204" pitchFamily="34" charset="0"/>
                <a:cs typeface="Times New Roman" panose="02020603050405020304" pitchFamily="18" charset="0"/>
              </a:rPr>
              <a:t>. </a:t>
            </a:r>
          </a:p>
          <a:p>
            <a:pPr indent="0">
              <a:lnSpc>
                <a:spcPct val="150000"/>
              </a:lnSpc>
              <a:spcAft>
                <a:spcPts val="800"/>
              </a:spcAft>
              <a:buNone/>
            </a:pPr>
            <a:r>
              <a:rPr lang="en-NZ" sz="1800" dirty="0">
                <a:effectLst/>
                <a:latin typeface="Calibri" panose="020F0502020204030204" pitchFamily="34" charset="0"/>
                <a:ea typeface="Calibri" panose="020F0502020204030204" pitchFamily="34" charset="0"/>
                <a:cs typeface="Times New Roman" panose="02020603050405020304" pitchFamily="18" charset="0"/>
              </a:rPr>
              <a:t>	She’s suddenly overcome by such a feeling of imminent danger she stalls. She drags in a juddery breath, eyes shut to hear past the slap of rain, and out of the void comes a roaring from the gulley, building in force, like a train hurtling down, crashing, derailing, graunching, tearing, splintering. . . so loud the ground shakes under her. And now, oh god, a huge explosion, wood shattering, iron, glass . . . please, oh please, not the cottage . . .</a:t>
            </a:r>
          </a:p>
          <a:p>
            <a:endParaRPr lang="en-NZ" dirty="0"/>
          </a:p>
          <a:p>
            <a:pPr marL="0" indent="0">
              <a:buNone/>
            </a:pPr>
            <a:r>
              <a:rPr lang="en-NZ" sz="1400" dirty="0"/>
              <a:t>© Mandy Hager 2023                                     </a:t>
            </a:r>
            <a:r>
              <a:rPr lang="en-NZ" sz="1600" dirty="0"/>
              <a:t>Also refer back to Heloise – see how the cacophony of sights and sounds clashes to replicate her sense of 		                    this new world as exciting and overwhelming.</a:t>
            </a:r>
            <a:endParaRPr lang="en-NZ" sz="1500" dirty="0"/>
          </a:p>
        </p:txBody>
      </p:sp>
    </p:spTree>
    <p:extLst>
      <p:ext uri="{BB962C8B-B14F-4D97-AF65-F5344CB8AC3E}">
        <p14:creationId xmlns:p14="http://schemas.microsoft.com/office/powerpoint/2010/main" val="3544922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723</TotalTime>
  <Words>2580</Words>
  <Application>Microsoft Office PowerPoint</Application>
  <PresentationFormat>Widescreen</PresentationFormat>
  <Paragraphs>122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Cambria</vt:lpstr>
      <vt:lpstr>Office Theme</vt:lpstr>
      <vt:lpstr>Camp YA: An introduction to specific detail, prose rhythm, slow motion and filtering: how these techniques can strengthen your writing and add emotional resonance.</vt:lpstr>
      <vt:lpstr>Specific Detail:</vt:lpstr>
      <vt:lpstr>Creating a vivid picture in the reader’s mind…</vt:lpstr>
      <vt:lpstr>Example – specific detail via voice:</vt:lpstr>
      <vt:lpstr>Example:  The Nature of Ash  Attitude!</vt:lpstr>
      <vt:lpstr>Example of unique ‘lens’ (only knowing what they can know, plus using setting to build the interior and thematic world): ‘The Crossing’</vt:lpstr>
      <vt:lpstr>Analyse your writing</vt:lpstr>
      <vt:lpstr>Prose Rhythm:</vt:lpstr>
      <vt:lpstr>From ‘Chasing Ghosts: Strays and Waifs’ </vt:lpstr>
      <vt:lpstr>PowerPoint Presentation</vt:lpstr>
      <vt:lpstr>Analyse your writing</vt:lpstr>
      <vt:lpstr>Slow Motion:</vt:lpstr>
      <vt:lpstr>PowerPoint Presentation</vt:lpstr>
      <vt:lpstr>PowerPoint Presentation</vt:lpstr>
      <vt:lpstr>Analyse your writing</vt:lpstr>
      <vt:lpstr>Filtering:</vt:lpstr>
      <vt:lpstr>PowerPoint Presentation</vt:lpstr>
      <vt:lpstr>A similar filtering occurs when the writer chooses to begin flashback and mistakenly supposes that the reader isn’t clever enough to follow this technique without a guiding translation:</vt:lpstr>
      <vt:lpstr>Analyse your writing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Hager</dc:creator>
  <cp:lastModifiedBy>Mandy Hager</cp:lastModifiedBy>
  <cp:revision>108</cp:revision>
  <dcterms:created xsi:type="dcterms:W3CDTF">2017-09-27T00:03:46Z</dcterms:created>
  <dcterms:modified xsi:type="dcterms:W3CDTF">2023-06-18T23:12:39Z</dcterms:modified>
</cp:coreProperties>
</file>