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Cochin"/>
        <a:ea typeface="Cochin"/>
        <a:cs typeface="Cochin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DCE2E8"/>
          </a:solidFill>
        </a:fill>
      </a:tcStyle>
    </a:wholeTbl>
    <a:band2H>
      <a:tcTxStyle b="def" i="def"/>
      <a:tcStyle>
        <a:tcBdr/>
        <a:fill>
          <a:solidFill>
            <a:srgbClr val="EEF1F4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EAE9DB"/>
          </a:solidFill>
        </a:fill>
      </a:tcStyle>
    </a:wholeTbl>
    <a:band2H>
      <a:tcTxStyle b="def" i="def"/>
      <a:tcStyle>
        <a:tcBdr/>
        <a:fill>
          <a:solidFill>
            <a:srgbClr val="F5F4EE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E5D8D2"/>
          </a:solidFill>
        </a:fill>
      </a:tcStyle>
    </a:wholeTbl>
    <a:band2H>
      <a:tcTxStyle b="def" i="def"/>
      <a:tcStyle>
        <a:tcBdr/>
        <a:fill>
          <a:solidFill>
            <a:srgbClr val="F3ECEA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AE9"/>
          </a:solidFill>
        </a:fill>
      </a:tcStyle>
    </a:wholeTbl>
    <a:band2H>
      <a:tcTxStyle b="def" i="def"/>
      <a:tcStyle>
        <a:tcBdr/>
        <a:fill>
          <a:solidFill>
            <a:srgbClr val="184472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2675A"/>
              </a:solidFill>
              <a:prstDash val="solid"/>
              <a:round/>
            </a:ln>
          </a:top>
          <a:bottom>
            <a:ln w="254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4472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2675A"/>
              </a:solidFill>
              <a:prstDash val="solid"/>
              <a:round/>
            </a:ln>
          </a:top>
          <a:bottom>
            <a:ln w="254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D4D2D0"/>
          </a:solidFill>
        </a:fill>
      </a:tcStyle>
    </a:wholeTbl>
    <a:band2H>
      <a:tcTxStyle b="def" i="def"/>
      <a:tcStyle>
        <a:tcBdr/>
        <a:fill>
          <a:solidFill>
            <a:srgbClr val="EBEAE9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72675A"/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38100" cap="flat">
              <a:solidFill>
                <a:srgbClr val="184472"/>
              </a:solidFill>
              <a:prstDash val="solid"/>
              <a:round/>
            </a:ln>
          </a:top>
          <a:bottom>
            <a:ln w="127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72675A"/>
          </a:solidFill>
        </a:fill>
      </a:tcStyle>
    </a:lastRow>
    <a:firstRow>
      <a:tcTxStyle b="on" i="off">
        <a:font>
          <a:latin typeface="Cochin"/>
          <a:ea typeface="Cochin"/>
          <a:cs typeface="Cochin"/>
        </a:font>
        <a:srgbClr val="184472"/>
      </a:tcTxStyle>
      <a:tcStyle>
        <a:tcBdr>
          <a:left>
            <a:ln w="12700" cap="flat">
              <a:solidFill>
                <a:srgbClr val="184472"/>
              </a:solidFill>
              <a:prstDash val="solid"/>
              <a:round/>
            </a:ln>
          </a:left>
          <a:right>
            <a:ln w="12700" cap="flat">
              <a:solidFill>
                <a:srgbClr val="184472"/>
              </a:solidFill>
              <a:prstDash val="solid"/>
              <a:round/>
            </a:ln>
          </a:right>
          <a:top>
            <a:ln w="12700" cap="flat">
              <a:solidFill>
                <a:srgbClr val="184472"/>
              </a:solidFill>
              <a:prstDash val="solid"/>
              <a:round/>
            </a:ln>
          </a:top>
          <a:bottom>
            <a:ln w="38100" cap="flat">
              <a:solidFill>
                <a:srgbClr val="184472"/>
              </a:solidFill>
              <a:prstDash val="solid"/>
              <a:round/>
            </a:ln>
          </a:bottom>
          <a:insideH>
            <a:ln w="12700" cap="flat">
              <a:solidFill>
                <a:srgbClr val="184472"/>
              </a:solidFill>
              <a:prstDash val="solid"/>
              <a:round/>
            </a:ln>
          </a:insideH>
          <a:insideV>
            <a:ln w="12700" cap="flat">
              <a:solidFill>
                <a:srgbClr val="184472"/>
              </a:solidFill>
              <a:prstDash val="solid"/>
              <a:round/>
            </a:ln>
          </a:insideV>
        </a:tcBdr>
        <a:fill>
          <a:solidFill>
            <a:srgbClr val="72675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12700" cap="flat">
              <a:solidFill>
                <a:srgbClr val="72675A"/>
              </a:solidFill>
              <a:prstDash val="solid"/>
              <a:round/>
            </a:ln>
          </a:top>
          <a:bottom>
            <a:ln w="127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solidFill>
            <a:srgbClr val="72675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12700" cap="flat">
              <a:solidFill>
                <a:srgbClr val="72675A"/>
              </a:solidFill>
              <a:prstDash val="solid"/>
              <a:round/>
            </a:ln>
          </a:top>
          <a:bottom>
            <a:ln w="127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solidFill>
            <a:srgbClr val="72675A">
              <a:alpha val="20000"/>
            </a:srgbClr>
          </a:solidFill>
        </a:fill>
      </a:tcStyle>
    </a:firstCol>
    <a:lastRow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50800" cap="flat">
              <a:solidFill>
                <a:srgbClr val="72675A"/>
              </a:solidFill>
              <a:prstDash val="solid"/>
              <a:round/>
            </a:ln>
          </a:top>
          <a:bottom>
            <a:ln w="127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chin"/>
          <a:ea typeface="Cochin"/>
          <a:cs typeface="Cochin"/>
        </a:font>
        <a:srgbClr val="72675A"/>
      </a:tcTxStyle>
      <a:tcStyle>
        <a:tcBdr>
          <a:left>
            <a:ln w="12700" cap="flat">
              <a:solidFill>
                <a:srgbClr val="72675A"/>
              </a:solidFill>
              <a:prstDash val="solid"/>
              <a:round/>
            </a:ln>
          </a:left>
          <a:right>
            <a:ln w="12700" cap="flat">
              <a:solidFill>
                <a:srgbClr val="72675A"/>
              </a:solidFill>
              <a:prstDash val="solid"/>
              <a:round/>
            </a:ln>
          </a:right>
          <a:top>
            <a:ln w="12700" cap="flat">
              <a:solidFill>
                <a:srgbClr val="72675A"/>
              </a:solidFill>
              <a:prstDash val="solid"/>
              <a:round/>
            </a:ln>
          </a:top>
          <a:bottom>
            <a:ln w="25400" cap="flat">
              <a:solidFill>
                <a:srgbClr val="72675A"/>
              </a:solidFill>
              <a:prstDash val="solid"/>
              <a:round/>
            </a:ln>
          </a:bottom>
          <a:insideH>
            <a:ln w="12700" cap="flat">
              <a:solidFill>
                <a:srgbClr val="72675A"/>
              </a:solidFill>
              <a:prstDash val="solid"/>
              <a:round/>
            </a:ln>
          </a:insideH>
          <a:insideV>
            <a:ln w="12700" cap="flat">
              <a:solidFill>
                <a:srgbClr val="72675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idx="21"/>
          </p:nvPr>
        </p:nvSpPr>
        <p:spPr>
          <a:xfrm>
            <a:off x="-725555" y="285491"/>
            <a:ext cx="13927350" cy="90760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idx="22"/>
          </p:nvPr>
        </p:nvSpPr>
        <p:spPr>
          <a:xfrm>
            <a:off x="-458136" y="318533"/>
            <a:ext cx="13875776" cy="9042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idx="21"/>
          </p:nvPr>
        </p:nvSpPr>
        <p:spPr>
          <a:xfrm>
            <a:off x="-387680" y="1342562"/>
            <a:ext cx="13785501" cy="898357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half" idx="22"/>
          </p:nvPr>
        </p:nvSpPr>
        <p:spPr>
          <a:xfrm>
            <a:off x="6278260" y="900786"/>
            <a:ext cx="6411701" cy="41783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idx="23"/>
          </p:nvPr>
        </p:nvSpPr>
        <p:spPr>
          <a:xfrm>
            <a:off x="-33388" y="1041394"/>
            <a:ext cx="12027435" cy="783789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754380" indent="-335280" algn="ctr">
              <a:spcBef>
                <a:spcPts val="0"/>
              </a:spcBef>
              <a:defRPr i="1" sz="3200"/>
            </a:lvl2pPr>
            <a:lvl3pPr marL="1173480" indent="-335280" algn="ctr">
              <a:spcBef>
                <a:spcPts val="0"/>
              </a:spcBef>
              <a:defRPr i="1" sz="3200"/>
            </a:lvl3pPr>
            <a:lvl4pPr marL="1592580" indent="-335280" algn="ctr">
              <a:spcBef>
                <a:spcPts val="0"/>
              </a:spcBef>
              <a:defRPr i="1" sz="3200"/>
            </a:lvl4pPr>
            <a:lvl5pPr marL="2011679" indent="-335279" algn="ctr">
              <a:spcBef>
                <a:spcPts val="0"/>
              </a:spcBef>
              <a:defRPr i="1"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“Type a quote here.”"/>
          <p:cNvSpPr/>
          <p:nvPr>
            <p:ph type="body" sz="quarter" idx="21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200"/>
            </a:pP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21"/>
          </p:nvPr>
        </p:nvSpPr>
        <p:spPr>
          <a:xfrm>
            <a:off x="-609600" y="-12700"/>
            <a:ext cx="15084058" cy="982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809750" y="519112"/>
            <a:ext cx="9685764" cy="63119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172200"/>
            <a:ext cx="11176000" cy="19685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841065" y="140733"/>
            <a:ext cx="13875775" cy="90424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6068074" y="635556"/>
            <a:ext cx="13908501" cy="90637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21"/>
          </p:nvPr>
        </p:nvSpPr>
        <p:spPr>
          <a:xfrm>
            <a:off x="965200" y="228600"/>
            <a:ext cx="11069437" cy="721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817463"/>
          </a:solidFill>
          <a:uFillTx/>
          <a:latin typeface="Baskerville"/>
          <a:ea typeface="Baskerville"/>
          <a:cs typeface="Baskerville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7267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biola BELLO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300" sz="8200">
                <a:solidFill>
                  <a:srgbClr val="FF2F92"/>
                </a:solidFill>
              </a:defRPr>
            </a:lvl1pPr>
          </a:lstStyle>
          <a:p>
            <a:pPr/>
            <a:r>
              <a:t>Abiola BELLO</a:t>
            </a:r>
          </a:p>
        </p:txBody>
      </p:sp>
      <p:sp>
        <p:nvSpPr>
          <p:cNvPr id="138" name="AUTHOR/PUBLISHER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 sz="3800"/>
            </a:pPr>
            <a:r>
              <a:t>WRITING HOME FOR CHRISTMAS</a:t>
            </a:r>
          </a:p>
          <a:p>
            <a:pPr>
              <a:defRPr spc="100" sz="3800"/>
            </a:pPr>
            <a:r>
              <a:t>ROMANCE TROPES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t took me ten years to get the right agent for me and the big book deals."/>
          <p:cNvSpPr txBox="1"/>
          <p:nvPr>
            <p:ph type="body" idx="1"/>
          </p:nvPr>
        </p:nvSpPr>
        <p:spPr>
          <a:xfrm>
            <a:off x="1281543" y="2750119"/>
            <a:ext cx="10441714" cy="6019802"/>
          </a:xfrm>
          <a:prstGeom prst="rect">
            <a:avLst/>
          </a:prstGeom>
        </p:spPr>
        <p:txBody>
          <a:bodyPr/>
          <a:lstStyle/>
          <a:p>
            <a:pPr marL="317032" indent="-317032" defTabSz="543305">
              <a:spcBef>
                <a:spcPts val="3500"/>
              </a:spcBef>
              <a:defRPr sz="3162">
                <a:solidFill>
                  <a:srgbClr val="000000"/>
                </a:solidFill>
              </a:defRPr>
            </a:pPr>
            <a:r>
              <a:t>An original storyline - find your niche </a:t>
            </a:r>
          </a:p>
          <a:p>
            <a:pPr marL="317032" indent="-317032" defTabSz="543305">
              <a:spcBef>
                <a:spcPts val="3500"/>
              </a:spcBef>
              <a:defRPr sz="3162">
                <a:solidFill>
                  <a:srgbClr val="000000"/>
                </a:solidFill>
              </a:defRPr>
            </a:pPr>
            <a:r>
              <a:t>Strong, relatable characters with flaws!</a:t>
            </a:r>
          </a:p>
          <a:p>
            <a:pPr marL="317032" indent="-317032" defTabSz="543305">
              <a:spcBef>
                <a:spcPts val="3500"/>
              </a:spcBef>
              <a:defRPr sz="3162">
                <a:solidFill>
                  <a:srgbClr val="000000"/>
                </a:solidFill>
              </a:defRPr>
            </a:pPr>
            <a:r>
              <a:t>A good setting that’s not used loads eg; Christmas, Black owned bookshop</a:t>
            </a:r>
          </a:p>
          <a:p>
            <a:pPr marL="317032" indent="-317032" defTabSz="543305">
              <a:spcBef>
                <a:spcPts val="3500"/>
              </a:spcBef>
              <a:defRPr sz="3162">
                <a:solidFill>
                  <a:srgbClr val="000000"/>
                </a:solidFill>
              </a:defRPr>
            </a:pPr>
            <a:r>
              <a:t>Avoid cliche dialogue </a:t>
            </a:r>
          </a:p>
          <a:p>
            <a:pPr marL="317032" indent="-317032" defTabSz="543305">
              <a:spcBef>
                <a:spcPts val="3500"/>
              </a:spcBef>
              <a:defRPr sz="3162">
                <a:solidFill>
                  <a:srgbClr val="000000"/>
                </a:solidFill>
              </a:defRPr>
            </a:pPr>
            <a:r>
              <a:t>Have lots of organic tension that builds </a:t>
            </a:r>
          </a:p>
          <a:p>
            <a:pPr marL="317032" indent="-317032" defTabSz="543305">
              <a:spcBef>
                <a:spcPts val="3500"/>
              </a:spcBef>
              <a:defRPr sz="3162">
                <a:solidFill>
                  <a:srgbClr val="000000"/>
                </a:solidFill>
              </a:defRPr>
            </a:pPr>
            <a:r>
              <a:t>Secondary characters are just as important to the book as the main protagonists </a:t>
            </a:r>
          </a:p>
        </p:txBody>
      </p:sp>
      <p:sp>
        <p:nvSpPr>
          <p:cNvPr id="184" name="How to use a trope without falling into a cliche"/>
          <p:cNvSpPr txBox="1"/>
          <p:nvPr>
            <p:ph type="title"/>
          </p:nvPr>
        </p:nvSpPr>
        <p:spPr>
          <a:xfrm>
            <a:off x="914399" y="536176"/>
            <a:ext cx="11176001" cy="1778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How to use a trope without falling into a cliche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How do you make money…"/>
          <p:cNvSpPr txBox="1"/>
          <p:nvPr/>
        </p:nvSpPr>
        <p:spPr>
          <a:xfrm>
            <a:off x="2601730" y="1367056"/>
            <a:ext cx="816151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The formula of a rom-com</a:t>
            </a:r>
          </a:p>
        </p:txBody>
      </p:sp>
      <p:sp>
        <p:nvSpPr>
          <p:cNvPr id="187" name="Advance - you can get anything from £40K to a million…"/>
          <p:cNvSpPr txBox="1"/>
          <p:nvPr/>
        </p:nvSpPr>
        <p:spPr>
          <a:xfrm>
            <a:off x="1036511" y="3839207"/>
            <a:ext cx="10428122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Two people meet and connect - positive or negative</a:t>
            </a:r>
          </a:p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 series of events that test their relationship, morals and values </a:t>
            </a:r>
          </a:p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Happy Ending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ow do you make money…"/>
          <p:cNvSpPr txBox="1"/>
          <p:nvPr/>
        </p:nvSpPr>
        <p:spPr>
          <a:xfrm>
            <a:off x="1767300" y="1367056"/>
            <a:ext cx="9830372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My top tips in writing a romance</a:t>
            </a:r>
          </a:p>
        </p:txBody>
      </p:sp>
      <p:sp>
        <p:nvSpPr>
          <p:cNvPr id="190" name="Advance - you can get anything from £40K to a million…"/>
          <p:cNvSpPr txBox="1"/>
          <p:nvPr/>
        </p:nvSpPr>
        <p:spPr>
          <a:xfrm>
            <a:off x="1165144" y="2584683"/>
            <a:ext cx="10428122" cy="599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 reader needs to fall in love with your protagonists. Read romance and see why you connect with a character. </a:t>
            </a:r>
          </a:p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Tell your authentic story. If you don’t see yourself in romance books then put yourself in one.</a:t>
            </a:r>
          </a:p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There’s no such thing as too much swoon!</a:t>
            </a:r>
          </a:p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 grand finale. Think cinematic. </a:t>
            </a:r>
          </a:p>
          <a:p>
            <a:pPr marL="356233" indent="-356233" algn="l">
              <a:spcBef>
                <a:spcPts val="3800"/>
              </a:spcBef>
              <a:buSzPct val="100000"/>
              <a:buChar char="•"/>
              <a:defRPr sz="34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Your couple doesn’t need to end up together but must end on a do they, don’t they.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Love In Winter Wonderland"/>
          <p:cNvSpPr txBox="1"/>
          <p:nvPr/>
        </p:nvSpPr>
        <p:spPr>
          <a:xfrm>
            <a:off x="1333507" y="750998"/>
            <a:ext cx="11457770" cy="280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8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Only For The Holidays</a:t>
            </a:r>
          </a:p>
          <a:p>
            <a:pPr>
              <a:defRPr i="1" sz="58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October 12th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34826" y="8103554"/>
            <a:ext cx="2324102" cy="3492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ofth front cover.jpg" descr="ofth front cov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9697" y="2761998"/>
            <a:ext cx="3745390" cy="600787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City Girl/…"/>
          <p:cNvSpPr txBox="1"/>
          <p:nvPr/>
        </p:nvSpPr>
        <p:spPr>
          <a:xfrm>
            <a:off x="9076724" y="3353415"/>
            <a:ext cx="326395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t>City Girl/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Small Town Boy</a:t>
            </a:r>
          </a:p>
        </p:txBody>
      </p:sp>
      <p:sp>
        <p:nvSpPr>
          <p:cNvPr id="196" name="Fake Dating"/>
          <p:cNvSpPr txBox="1"/>
          <p:nvPr/>
        </p:nvSpPr>
        <p:spPr>
          <a:xfrm>
            <a:off x="2405020" y="3946578"/>
            <a:ext cx="250591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Fake Dating</a:t>
            </a:r>
          </a:p>
        </p:txBody>
      </p:sp>
      <p:sp>
        <p:nvSpPr>
          <p:cNvPr id="197" name="Close Proximity"/>
          <p:cNvSpPr txBox="1"/>
          <p:nvPr/>
        </p:nvSpPr>
        <p:spPr>
          <a:xfrm>
            <a:off x="1735903" y="7045001"/>
            <a:ext cx="317525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Close Proximity</a:t>
            </a:r>
          </a:p>
        </p:txBody>
      </p:sp>
      <p:sp>
        <p:nvSpPr>
          <p:cNvPr id="198" name="Opposites Attract"/>
          <p:cNvSpPr txBox="1"/>
          <p:nvPr/>
        </p:nvSpPr>
        <p:spPr>
          <a:xfrm>
            <a:off x="9005905" y="6932497"/>
            <a:ext cx="349666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Opposites Attract</a:t>
            </a:r>
          </a:p>
        </p:txBody>
      </p:sp>
      <p:sp>
        <p:nvSpPr>
          <p:cNvPr id="199" name="Line"/>
          <p:cNvSpPr/>
          <p:nvPr/>
        </p:nvSpPr>
        <p:spPr>
          <a:xfrm flipH="1" flipV="1">
            <a:off x="3815707" y="4683812"/>
            <a:ext cx="1225030" cy="86440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 flipV="1">
            <a:off x="9085705" y="4461353"/>
            <a:ext cx="1104906" cy="110490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Line"/>
          <p:cNvSpPr/>
          <p:nvPr/>
        </p:nvSpPr>
        <p:spPr>
          <a:xfrm flipH="1">
            <a:off x="3746801" y="6178449"/>
            <a:ext cx="1360269" cy="93186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2" name="Line"/>
          <p:cNvSpPr/>
          <p:nvPr/>
        </p:nvSpPr>
        <p:spPr>
          <a:xfrm>
            <a:off x="9083750" y="5953829"/>
            <a:ext cx="1485332" cy="98634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I wrote my first story when I was 8.…"/>
          <p:cNvSpPr txBox="1"/>
          <p:nvPr>
            <p:ph type="body" idx="1"/>
          </p:nvPr>
        </p:nvSpPr>
        <p:spPr>
          <a:xfrm>
            <a:off x="914400" y="2181937"/>
            <a:ext cx="11176000" cy="538972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pPr>
            <a:r>
              <a:t>A romance trope is a common plot, theme or even characters that are easily recognisable to the reader.</a:t>
            </a:r>
          </a:p>
          <a:p>
            <a:pPr marL="0" indent="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pPr>
            <a:r>
              <a:t>When a reader picks up a romance novel, they will already know from the title, the cover and the blurb what sort of romance to expect.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</a:defRPr>
            </a:pPr>
            <a:r>
              <a:t>Tropes are used in all genres from fantasy to horror but with romance it’s about bringing two characters together through a series of events that create tension, pace, lots of swoon and a happy ending.</a:t>
            </a:r>
          </a:p>
        </p:txBody>
      </p:sp>
      <p:sp>
        <p:nvSpPr>
          <p:cNvPr id="141" name="What is a romance trope?"/>
          <p:cNvSpPr txBox="1"/>
          <p:nvPr>
            <p:ph type="title" idx="4294967295"/>
          </p:nvPr>
        </p:nvSpPr>
        <p:spPr>
          <a:xfrm>
            <a:off x="1781239" y="1101742"/>
            <a:ext cx="10403841" cy="661529"/>
          </a:xfrm>
          <a:prstGeom prst="rect">
            <a:avLst/>
          </a:prstGeom>
        </p:spPr>
        <p:txBody>
          <a:bodyPr/>
          <a:lstStyle>
            <a:lvl1pPr defTabSz="385572">
              <a:defRPr sz="3828">
                <a:solidFill>
                  <a:srgbClr val="000000"/>
                </a:solidFill>
              </a:defRPr>
            </a:lvl1pPr>
          </a:lstStyle>
          <a:p>
            <a:pPr/>
            <a:r>
              <a:t>What is a romance trope?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“When I was a kid, my mum told me to be…”"/>
          <p:cNvSpPr txBox="1"/>
          <p:nvPr>
            <p:ph type="body" idx="1"/>
          </p:nvPr>
        </p:nvSpPr>
        <p:spPr>
          <a:xfrm>
            <a:off x="1398633" y="2419456"/>
            <a:ext cx="10464801" cy="6712334"/>
          </a:xfrm>
          <a:prstGeom prst="rect">
            <a:avLst/>
          </a:prstGeom>
        </p:spPr>
        <p:txBody>
          <a:bodyPr anchor="ctr"/>
          <a:lstStyle/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Meet cute - when they first meet in a cute/embarrassing situation 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Enemies to Lovers - two people that don’t get on start to fall for each other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Fake Dating - used as a matter of convenience to make someone jealous or to get out of a situation 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Childhood sweethearts - first crush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Forbidden Love - think Twilight, different religion or heirarchy 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Close proximity or Forced proximity - two characters in the same space 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Second Chance Love - meet again later in life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Love Triangle - three people in a relationship 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Popular and geek - very popular in the 90’s think She’s All That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Opposites Attract - e.g. party girl and book guy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Stuck Together - getting close but not by choice 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Just Friends - friends to eventually lovers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Sick Lit - think The Fault In Our Stars</a:t>
            </a:r>
          </a:p>
          <a:p>
            <a:pPr marL="421105" indent="-421105" algn="l">
              <a:buSzPct val="100000"/>
              <a:buChar char="•"/>
              <a:defRPr i="0" sz="2700">
                <a:solidFill>
                  <a:srgbClr val="000000"/>
                </a:solidFill>
              </a:defRPr>
            </a:pPr>
            <a:r>
              <a:t>City vs Small Town</a:t>
            </a:r>
          </a:p>
        </p:txBody>
      </p:sp>
      <p:sp>
        <p:nvSpPr>
          <p:cNvPr id="144" name="The different romance tropes"/>
          <p:cNvSpPr txBox="1"/>
          <p:nvPr>
            <p:ph type="title" idx="4294967295"/>
          </p:nvPr>
        </p:nvSpPr>
        <p:spPr>
          <a:xfrm>
            <a:off x="1806965" y="-274789"/>
            <a:ext cx="10403842" cy="32602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The different romance tropes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he best tropes to create tension are…"/>
          <p:cNvSpPr txBox="1"/>
          <p:nvPr>
            <p:ph type="title" idx="4294967295"/>
          </p:nvPr>
        </p:nvSpPr>
        <p:spPr>
          <a:xfrm>
            <a:off x="1300479" y="1883174"/>
            <a:ext cx="10403842" cy="4818651"/>
          </a:xfrm>
          <a:prstGeom prst="rect">
            <a:avLst/>
          </a:prstGeom>
        </p:spPr>
        <p:txBody>
          <a:bodyPr/>
          <a:lstStyle/>
          <a:p>
            <a:pPr defTabSz="379729">
              <a:defRPr sz="4030">
                <a:solidFill>
                  <a:srgbClr val="000000"/>
                </a:solidFill>
              </a:defRPr>
            </a:pPr>
            <a:r>
              <a:t>The best tropes to create tension are </a:t>
            </a:r>
          </a:p>
          <a:p>
            <a:pPr defTabSz="379729">
              <a:defRPr sz="4030">
                <a:solidFill>
                  <a:srgbClr val="000000"/>
                </a:solidFill>
              </a:defRPr>
            </a:pPr>
          </a:p>
          <a:p>
            <a:pPr defTabSz="379729">
              <a:defRPr sz="4030">
                <a:solidFill>
                  <a:srgbClr val="000000"/>
                </a:solidFill>
              </a:defRPr>
            </a:pPr>
            <a:r>
              <a:t>Forced proximity</a:t>
            </a:r>
          </a:p>
          <a:p>
            <a:pPr defTabSz="379729">
              <a:defRPr sz="4030">
                <a:solidFill>
                  <a:srgbClr val="000000"/>
                </a:solidFill>
              </a:defRPr>
            </a:pPr>
            <a:r>
              <a:t>Enemies to Lovers</a:t>
            </a:r>
          </a:p>
          <a:p>
            <a:pPr defTabSz="379729">
              <a:defRPr sz="4030">
                <a:solidFill>
                  <a:srgbClr val="000000"/>
                </a:solidFill>
              </a:defRPr>
            </a:pPr>
            <a:r>
              <a:t>Fake Dating</a:t>
            </a:r>
          </a:p>
          <a:p>
            <a:pPr defTabSz="379729">
              <a:defRPr sz="4030">
                <a:solidFill>
                  <a:srgbClr val="000000"/>
                </a:solidFill>
              </a:defRPr>
            </a:pPr>
            <a:r>
              <a:t>Love Triangle</a:t>
            </a:r>
          </a:p>
          <a:p>
            <a:pPr defTabSz="379729">
              <a:defRPr sz="4030">
                <a:solidFill>
                  <a:srgbClr val="000000"/>
                </a:solidFill>
              </a:defRPr>
            </a:pPr>
            <a:r>
              <a:t>Opposites Attract</a:t>
            </a:r>
          </a:p>
          <a:p>
            <a:pPr defTabSz="379729">
              <a:defRPr sz="3769">
                <a:solidFill>
                  <a:srgbClr val="000000"/>
                </a:solidFill>
              </a:defRPr>
            </a:pPr>
            <a:r>
              <a:rPr sz="4030"/>
              <a:t>Forbidden Love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Love In Winter Wonderland"/>
          <p:cNvSpPr txBox="1"/>
          <p:nvPr/>
        </p:nvSpPr>
        <p:spPr>
          <a:xfrm>
            <a:off x="1333507" y="710448"/>
            <a:ext cx="11457770" cy="25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800"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Love In Winter Wonderland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pic>
        <p:nvPicPr>
          <p:cNvPr id="149" name="liww cover fron png.png" descr="liww cover fron pn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2151" y="2428948"/>
            <a:ext cx="3318466" cy="5127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4826" y="8103554"/>
            <a:ext cx="2324102" cy="349250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pposites Attract"/>
          <p:cNvSpPr txBox="1"/>
          <p:nvPr/>
        </p:nvSpPr>
        <p:spPr>
          <a:xfrm>
            <a:off x="1126615" y="3413800"/>
            <a:ext cx="349666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Opposites Attract</a:t>
            </a:r>
          </a:p>
        </p:txBody>
      </p:sp>
      <p:sp>
        <p:nvSpPr>
          <p:cNvPr id="152" name="Line"/>
          <p:cNvSpPr/>
          <p:nvPr/>
        </p:nvSpPr>
        <p:spPr>
          <a:xfrm flipH="1" flipV="1">
            <a:off x="4063070" y="4245194"/>
            <a:ext cx="943018" cy="94301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3" name="Close Proximity"/>
          <p:cNvSpPr txBox="1"/>
          <p:nvPr/>
        </p:nvSpPr>
        <p:spPr>
          <a:xfrm>
            <a:off x="8843614" y="6816728"/>
            <a:ext cx="328955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Close Proximity </a:t>
            </a:r>
          </a:p>
        </p:txBody>
      </p:sp>
      <p:sp>
        <p:nvSpPr>
          <p:cNvPr id="154" name="Enemies to Lovers"/>
          <p:cNvSpPr txBox="1"/>
          <p:nvPr/>
        </p:nvSpPr>
        <p:spPr>
          <a:xfrm>
            <a:off x="8666220" y="3486045"/>
            <a:ext cx="364434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Enemies to Lovers</a:t>
            </a:r>
          </a:p>
        </p:txBody>
      </p:sp>
      <p:sp>
        <p:nvSpPr>
          <p:cNvPr id="155" name="Love Triangle"/>
          <p:cNvSpPr txBox="1"/>
          <p:nvPr/>
        </p:nvSpPr>
        <p:spPr>
          <a:xfrm>
            <a:off x="1808181" y="6919634"/>
            <a:ext cx="275097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Love Triangle</a:t>
            </a:r>
          </a:p>
        </p:txBody>
      </p:sp>
      <p:sp>
        <p:nvSpPr>
          <p:cNvPr id="156" name="Line"/>
          <p:cNvSpPr/>
          <p:nvPr/>
        </p:nvSpPr>
        <p:spPr>
          <a:xfrm flipV="1">
            <a:off x="8426186" y="4382042"/>
            <a:ext cx="950052" cy="950052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7" name="Line"/>
          <p:cNvSpPr/>
          <p:nvPr/>
        </p:nvSpPr>
        <p:spPr>
          <a:xfrm flipH="1">
            <a:off x="4082117" y="5823878"/>
            <a:ext cx="904924" cy="90492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8" name="Line"/>
          <p:cNvSpPr/>
          <p:nvPr/>
        </p:nvSpPr>
        <p:spPr>
          <a:xfrm>
            <a:off x="8594634" y="5890157"/>
            <a:ext cx="1177139" cy="77399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9" name="Popular/ Geek"/>
          <p:cNvSpPr txBox="1"/>
          <p:nvPr/>
        </p:nvSpPr>
        <p:spPr>
          <a:xfrm>
            <a:off x="5063134" y="8547552"/>
            <a:ext cx="287853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Popular/ Geek</a:t>
            </a:r>
          </a:p>
        </p:txBody>
      </p:sp>
      <p:sp>
        <p:nvSpPr>
          <p:cNvPr id="160" name="Line"/>
          <p:cNvSpPr/>
          <p:nvPr/>
        </p:nvSpPr>
        <p:spPr>
          <a:xfrm>
            <a:off x="6502400" y="7662803"/>
            <a:ext cx="1" cy="778138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Love Triangle…"/>
          <p:cNvSpPr txBox="1"/>
          <p:nvPr/>
        </p:nvSpPr>
        <p:spPr>
          <a:xfrm>
            <a:off x="5171187" y="4746791"/>
            <a:ext cx="4012557" cy="478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</a:defRPr>
            </a:pP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Love Triangle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Popular and Geek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Opposites Attract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Love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Enemies to Lovers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Second Chance Love</a:t>
            </a:r>
          </a:p>
          <a:p>
            <a:pPr/>
          </a:p>
        </p:txBody>
      </p:sp>
      <p:grpSp>
        <p:nvGrpSpPr>
          <p:cNvPr id="165" name="screen-shot-2022-09-26-at-10-55-20-am-1664204137.png"/>
          <p:cNvGrpSpPr/>
          <p:nvPr/>
        </p:nvGrpSpPr>
        <p:grpSpPr>
          <a:xfrm>
            <a:off x="3969804" y="1527810"/>
            <a:ext cx="6415323" cy="3824519"/>
            <a:chOff x="0" y="0"/>
            <a:chExt cx="6415321" cy="3824518"/>
          </a:xfrm>
        </p:grpSpPr>
        <p:pic>
          <p:nvPicPr>
            <p:cNvPr id="164" name="screen-shot-2022-09-26-at-10-55-20-am-1664204137.png" descr="screen-shot-2022-09-26-at-10-55-20-am-166420413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0" y="203200"/>
              <a:ext cx="6008922" cy="338001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screen-shot-2022-09-26-at-10-55-20-am-1664204137.png" descr="screen-shot-2022-09-26-at-10-55-20-am-1664204137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15322" cy="3824519"/>
            </a:xfrm>
            <a:prstGeom prst="rect">
              <a:avLst/>
            </a:prstGeom>
            <a:effectLst/>
          </p:spPr>
        </p:pic>
      </p:grpSp>
      <p:sp>
        <p:nvSpPr>
          <p:cNvPr id="166" name="Never Have I Ever"/>
          <p:cNvSpPr txBox="1"/>
          <p:nvPr>
            <p:ph type="title" idx="4294967295"/>
          </p:nvPr>
        </p:nvSpPr>
        <p:spPr>
          <a:xfrm>
            <a:off x="1975545" y="132052"/>
            <a:ext cx="10403841" cy="17776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Never Have I Ever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MV5BMjE5MDQwNDAzNV5BMl5BanBnXkFtZTcwMDk5NzI0Ng@@._V1_.jpg"/>
          <p:cNvGrpSpPr/>
          <p:nvPr/>
        </p:nvGrpSpPr>
        <p:grpSpPr>
          <a:xfrm>
            <a:off x="5347913" y="2132067"/>
            <a:ext cx="3246178" cy="4742909"/>
            <a:chOff x="0" y="0"/>
            <a:chExt cx="3246176" cy="4742907"/>
          </a:xfrm>
        </p:grpSpPr>
        <p:pic>
          <p:nvPicPr>
            <p:cNvPr id="168" name="MV5BMjE5MDQwNDAzNV5BMl5BanBnXkFtZTcwMDk5NzI0Ng@@._V1_.jpg" descr="MV5BMjE5MDQwNDAzNV5BMl5BanBnXkFtZTcwMDk5NzI0Ng@@._V1_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2389" y="137428"/>
              <a:ext cx="2821398" cy="4193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MV5BMjE5MDQwNDAzNV5BMl5BanBnXkFtZTcwMDk5NzI0Ng@@._V1_.jpg" descr="MV5BMjE5MDQwNDAzNV5BMl5BanBnXkFtZTcwMDk5NzI0Ng@@._V1_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246178" cy="47429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1" name="Meet Cute…"/>
          <p:cNvSpPr txBox="1"/>
          <p:nvPr/>
        </p:nvSpPr>
        <p:spPr>
          <a:xfrm>
            <a:off x="2264610" y="6789895"/>
            <a:ext cx="9412784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Meet Cute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Popular and Geek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Just Friends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Opposites Attract - even down to their dance styles</a:t>
            </a:r>
          </a:p>
        </p:txBody>
      </p:sp>
      <p:sp>
        <p:nvSpPr>
          <p:cNvPr id="172" name="Save The Last Dance"/>
          <p:cNvSpPr txBox="1"/>
          <p:nvPr>
            <p:ph type="title" idx="4294967295"/>
          </p:nvPr>
        </p:nvSpPr>
        <p:spPr>
          <a:xfrm>
            <a:off x="1922735" y="685174"/>
            <a:ext cx="10403841" cy="17776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Save The Last Dance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tatb2_vertical_main_rgb_en-us.jpg"/>
          <p:cNvGrpSpPr/>
          <p:nvPr/>
        </p:nvGrpSpPr>
        <p:grpSpPr>
          <a:xfrm>
            <a:off x="4100364" y="1843873"/>
            <a:ext cx="5540235" cy="3966762"/>
            <a:chOff x="0" y="0"/>
            <a:chExt cx="5540234" cy="3966761"/>
          </a:xfrm>
        </p:grpSpPr>
        <p:pic>
          <p:nvPicPr>
            <p:cNvPr id="174" name="tatb2_vertical_main_rgb_en-us.jpg" descr="tatb2_vertical_main_rgb_en-u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7762" y="140905"/>
              <a:ext cx="5104711" cy="34031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tatb2_vertical_main_rgb_en-us.jpg" descr="tatb2_vertical_main_rgb_en-us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5540236" cy="39667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Fake Dating…"/>
          <p:cNvSpPr txBox="1"/>
          <p:nvPr/>
        </p:nvSpPr>
        <p:spPr>
          <a:xfrm>
            <a:off x="4672327" y="5802869"/>
            <a:ext cx="4396309" cy="424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Fake Dating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Love Triangle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Childhood Sweethearts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Popular and Geek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Opposites Attract</a:t>
            </a:r>
          </a:p>
          <a:p>
            <a:pPr>
              <a:defRPr>
                <a:solidFill>
                  <a:srgbClr val="000000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First Love</a:t>
            </a:r>
          </a:p>
          <a:p>
            <a:pPr>
              <a:defRPr sz="3500">
                <a:latin typeface="Baskerville"/>
                <a:ea typeface="Baskerville"/>
                <a:cs typeface="Baskerville"/>
                <a:sym typeface="Baskerville"/>
              </a:defRPr>
            </a:pPr>
          </a:p>
        </p:txBody>
      </p:sp>
      <p:sp>
        <p:nvSpPr>
          <p:cNvPr id="178" name="To All The Boys I’ve Loved Before"/>
          <p:cNvSpPr txBox="1"/>
          <p:nvPr>
            <p:ph type="title" idx="4294967295"/>
          </p:nvPr>
        </p:nvSpPr>
        <p:spPr>
          <a:xfrm>
            <a:off x="1961325" y="376455"/>
            <a:ext cx="10403841" cy="17776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To All The Boys I’ve Loved Before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How I achieved my dream"/>
          <p:cNvSpPr txBox="1"/>
          <p:nvPr>
            <p:ph type="title"/>
          </p:nvPr>
        </p:nvSpPr>
        <p:spPr>
          <a:xfrm>
            <a:off x="1429632" y="1192204"/>
            <a:ext cx="11176001" cy="1778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Tropes to leave behind</a:t>
            </a:r>
          </a:p>
        </p:txBody>
      </p:sp>
      <p:pic>
        <p:nvPicPr>
          <p:cNvPr id="181" name="5fc0a0f5eb9838a572b50b48d037e751.jpg.jpeg" descr="5fc0a0f5eb9838a572b50b48d037e751.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0683" y="2839903"/>
            <a:ext cx="8613899" cy="48453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172"/>
      </a:lt1>
      <a:dk2>
        <a:srgbClr val="A7A7A7"/>
      </a:dk2>
      <a:lt2>
        <a:srgbClr val="535353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447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8447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Cochin"/>
            <a:ea typeface="Cochin"/>
            <a:cs typeface="Cochin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